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4"/>
  </p:notesMasterIdLst>
  <p:handoutMasterIdLst>
    <p:handoutMasterId r:id="rId25"/>
  </p:handoutMasterIdLst>
  <p:sldIdLst>
    <p:sldId id="280" r:id="rId3"/>
    <p:sldId id="257" r:id="rId4"/>
    <p:sldId id="258" r:id="rId5"/>
    <p:sldId id="269" r:id="rId6"/>
    <p:sldId id="282" r:id="rId7"/>
    <p:sldId id="283" r:id="rId8"/>
    <p:sldId id="284" r:id="rId9"/>
    <p:sldId id="270" r:id="rId10"/>
    <p:sldId id="271" r:id="rId11"/>
    <p:sldId id="275" r:id="rId12"/>
    <p:sldId id="273" r:id="rId13"/>
    <p:sldId id="286" r:id="rId14"/>
    <p:sldId id="274" r:id="rId15"/>
    <p:sldId id="276" r:id="rId16"/>
    <p:sldId id="288" r:id="rId17"/>
    <p:sldId id="277" r:id="rId18"/>
    <p:sldId id="278" r:id="rId19"/>
    <p:sldId id="290" r:id="rId20"/>
    <p:sldId id="281" r:id="rId21"/>
    <p:sldId id="289" r:id="rId22"/>
    <p:sldId id="291" r:id="rId23"/>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FC5"/>
    <a:srgbClr val="E828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590" y="17"/>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5640B97D-7810-48D5-AC19-4911C7649499}" type="slidenum">
              <a:rPr lang="en-US" smtClean="0"/>
              <a:t>‹#›</a:t>
            </a:fld>
            <a:endParaRPr lang="en-US"/>
          </a:p>
        </p:txBody>
      </p:sp>
    </p:spTree>
    <p:extLst>
      <p:ext uri="{BB962C8B-B14F-4D97-AF65-F5344CB8AC3E}">
        <p14:creationId xmlns:p14="http://schemas.microsoft.com/office/powerpoint/2010/main" val="327636140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F1A25D69-9F55-4CDE-8200-1659262F1A8D}" type="slidenum">
              <a:rPr lang="en-US" smtClean="0"/>
              <a:t>‹#›</a:t>
            </a:fld>
            <a:endParaRPr lang="en-US"/>
          </a:p>
        </p:txBody>
      </p:sp>
    </p:spTree>
    <p:extLst>
      <p:ext uri="{BB962C8B-B14F-4D97-AF65-F5344CB8AC3E}">
        <p14:creationId xmlns:p14="http://schemas.microsoft.com/office/powerpoint/2010/main" val="2703249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13738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69971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429354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F8CBD76-3923-4FBB-859B-C0F6B19D9BC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4"/>
          <p:cNvSpPr txBox="1">
            <a:spLocks/>
          </p:cNvSpPr>
          <p:nvPr userDrawn="1"/>
        </p:nvSpPr>
        <p:spPr>
          <a:xfrm>
            <a:off x="6457950"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t>Copyrighted material</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96175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0979EA1-3880-4A99-AE49-953E0DD36DCC}"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4"/>
          <p:cNvSpPr>
            <a:spLocks noGrp="1"/>
          </p:cNvSpPr>
          <p:nvPr>
            <p:ph type="sldNum" sz="quarter" idx="12"/>
          </p:nvPr>
        </p:nvSpPr>
        <p:spPr>
          <a:xfrm>
            <a:off x="7237830" y="4767263"/>
            <a:ext cx="1730326" cy="273844"/>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t>Copyrighted material</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008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E2B0901-C29A-443C-B2C2-F90DD7E5CB68}"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userDrawn="1"/>
        </p:nvSpPr>
        <p:spPr>
          <a:xfrm>
            <a:off x="6924318" y="4767263"/>
            <a:ext cx="2160399" cy="369332"/>
          </a:xfrm>
          <a:prstGeom prst="rect">
            <a:avLst/>
          </a:prstGeom>
        </p:spPr>
        <p:txBody>
          <a:bodyPr wrap="non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tint val="75000"/>
                  </a:prstClr>
                </a:solidFill>
                <a:effectLst/>
                <a:uLnTx/>
                <a:uFillTx/>
                <a:latin typeface="+mn-lt"/>
                <a:ea typeface="+mn-ea"/>
                <a:cs typeface="+mn-cs"/>
              </a:rPr>
              <a:t>Copyrighted material</a:t>
            </a:r>
            <a:endParaRPr kumimoji="0" lang="en-US" sz="18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val="72999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9E7F4E2-D404-4106-8F22-8F8DB5150A9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9475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FD3B320-D9A2-461C-AC78-C199F421F610}"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0863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99865-5BCB-4093-8B04-B474A6C18CDD}"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9920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211B726-88CC-44CE-87E7-6A7295BF65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5309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14339EF-933D-4AF2-878A-252C9443D2BB}"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354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17007" y="1059180"/>
            <a:ext cx="8229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6"/>
          <p:cNvSpPr/>
          <p:nvPr userDrawn="1"/>
        </p:nvSpPr>
        <p:spPr>
          <a:xfrm>
            <a:off x="6907221" y="4806718"/>
            <a:ext cx="2240785" cy="307777"/>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tint val="75000"/>
                  </a:prstClr>
                </a:solidFill>
                <a:effectLst/>
                <a:uLnTx/>
                <a:uFillTx/>
                <a:latin typeface="+mn-lt"/>
                <a:ea typeface="+mn-ea"/>
                <a:cs typeface="+mn-cs"/>
              </a:rPr>
              <a:t>Copyrighted material</a:t>
            </a:r>
            <a:endParaRPr kumimoji="0" lang="en-US" sz="1400" b="0" i="0" u="none" strike="noStrike" kern="1200" cap="none" spc="0" normalizeH="0" baseline="0" noProof="0" dirty="0">
              <a:ln>
                <a:noFill/>
              </a:ln>
              <a:solidFill>
                <a:prstClr val="black">
                  <a:tint val="75000"/>
                </a:prstClr>
              </a:solidFill>
              <a:effectLst/>
              <a:uLnTx/>
              <a:uFillTx/>
              <a:latin typeface="+mn-lt"/>
              <a:ea typeface="+mn-ea"/>
              <a:cs typeface="+mn-cs"/>
            </a:endParaRPr>
          </a:p>
        </p:txBody>
      </p:sp>
    </p:spTree>
    <p:extLst>
      <p:ext uri="{BB962C8B-B14F-4D97-AF65-F5344CB8AC3E}">
        <p14:creationId xmlns:p14="http://schemas.microsoft.com/office/powerpoint/2010/main" val="3626837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2DAA72-9359-43FF-B3F6-D7078F992FE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35911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614F63A-9E47-4851-A9FA-46D6D389B841}"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4152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AF7FC2-EBB1-42DF-A791-67239AE450E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329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B4F3D8-A9DA-2747-B57F-94FCE28B7848}" type="datetimeFigureOut">
              <a:rPr lang="en-US" smtClean="0"/>
              <a:t>6/18/2022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1958353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3472141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B4F3D8-A9DA-2747-B57F-94FCE28B7848}" type="datetimeFigureOut">
              <a:rPr lang="en-US" smtClean="0"/>
              <a:t>6/18/2022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20519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B4F3D8-A9DA-2747-B57F-94FCE28B7848}" type="datetimeFigureOut">
              <a:rPr lang="en-US" smtClean="0"/>
              <a:t>6/18/2022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538409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B4F3D8-A9DA-2747-B57F-94FCE28B7848}" type="datetimeFigureOut">
              <a:rPr lang="en-US" smtClean="0"/>
              <a:t>6/18/2022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47900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83379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4F3D8-A9DA-2747-B57F-94FCE28B7848}" type="datetimeFigureOut">
              <a:rPr lang="en-US" smtClean="0"/>
              <a:t>6/18/2022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AE8432-9367-F34B-BD92-4A60E084967B}" type="slidenum">
              <a:rPr lang="en-US" smtClean="0"/>
              <a:t>‹#›</a:t>
            </a:fld>
            <a:endParaRPr lang="en-US"/>
          </a:p>
        </p:txBody>
      </p:sp>
    </p:spTree>
    <p:extLst>
      <p:ext uri="{BB962C8B-B14F-4D97-AF65-F5344CB8AC3E}">
        <p14:creationId xmlns:p14="http://schemas.microsoft.com/office/powerpoint/2010/main" val="22109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DB4F3D8-A9DA-2747-B57F-94FCE28B7848}" type="datetimeFigureOut">
              <a:rPr lang="en-US" smtClean="0"/>
              <a:t>6/18/2022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AE8432-9367-F34B-BD92-4A60E084967B}" type="slidenum">
              <a:rPr lang="en-US" smtClean="0"/>
              <a:t>‹#›</a:t>
            </a:fld>
            <a:endParaRPr lang="en-US"/>
          </a:p>
        </p:txBody>
      </p:sp>
    </p:spTree>
    <p:extLst>
      <p:ext uri="{BB962C8B-B14F-4D97-AF65-F5344CB8AC3E}">
        <p14:creationId xmlns:p14="http://schemas.microsoft.com/office/powerpoint/2010/main" val="174733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14FC46A-9D23-4395-8A92-FBE3CBD075C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6/18/2022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06AE8432-9367-F34B-BD92-4A60E084967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60505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youtube.com/watch?v=tZ2L8q1ZozA"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ww.youtube.com/watch?v=O9ESLI5gevU" TargetMode="External"/><Relationship Id="rId5" Type="http://schemas.openxmlformats.org/officeDocument/2006/relationships/hyperlink" Target="https://www.youtube.com/watch?v=8azawK81rDE" TargetMode="Externa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946" y="460915"/>
            <a:ext cx="8250044" cy="1711597"/>
          </a:xfrm>
        </p:spPr>
        <p:txBody>
          <a:bodyPr>
            <a:normAutofit fontScale="90000"/>
          </a:bodyPr>
          <a:lstStyle/>
          <a:p>
            <a:r>
              <a:rPr lang="en-US" sz="3100" b="1" dirty="0">
                <a:solidFill>
                  <a:srgbClr val="002060"/>
                </a:solidFill>
              </a:rPr>
              <a:t>Chapter 3</a:t>
            </a:r>
            <a:br>
              <a:rPr lang="en-US" sz="3100" b="1" dirty="0">
                <a:solidFill>
                  <a:srgbClr val="002060"/>
                </a:solidFill>
              </a:rPr>
            </a:br>
            <a:r>
              <a:rPr lang="en-US" sz="3100" b="1" dirty="0">
                <a:solidFill>
                  <a:srgbClr val="002060"/>
                </a:solidFill>
              </a:rPr>
              <a:t>Typologies of </a:t>
            </a:r>
            <a:r>
              <a:rPr lang="en-US" sz="3100" b="1" dirty="0" smtClean="0">
                <a:solidFill>
                  <a:srgbClr val="002060"/>
                </a:solidFill>
              </a:rPr>
              <a:t>Health </a:t>
            </a:r>
            <a:r>
              <a:rPr lang="en-US" sz="3100" b="1" dirty="0">
                <a:solidFill>
                  <a:srgbClr val="002060"/>
                </a:solidFill>
              </a:rPr>
              <a:t>and </a:t>
            </a:r>
            <a:r>
              <a:rPr lang="en-US" sz="3100" b="1" dirty="0" smtClean="0">
                <a:solidFill>
                  <a:srgbClr val="002060"/>
                </a:solidFill>
              </a:rPr>
              <a:t>Wellness </a:t>
            </a:r>
            <a:r>
              <a:rPr lang="en-US" sz="3100" b="1" dirty="0">
                <a:solidFill>
                  <a:srgbClr val="002060"/>
                </a:solidFill>
              </a:rPr>
              <a:t>in </a:t>
            </a:r>
            <a:r>
              <a:rPr lang="en-US" sz="3100" b="1" dirty="0" smtClean="0">
                <a:solidFill>
                  <a:srgbClr val="002060"/>
                </a:solidFill>
              </a:rPr>
              <a:t>Hospitality </a:t>
            </a:r>
            <a:r>
              <a:rPr lang="en-US" sz="3100" b="1" dirty="0">
                <a:solidFill>
                  <a:srgbClr val="002060"/>
                </a:solidFill>
              </a:rPr>
              <a:t>and </a:t>
            </a:r>
            <a:r>
              <a:rPr lang="en-US" sz="3100" b="1" dirty="0" smtClean="0">
                <a:solidFill>
                  <a:srgbClr val="002060"/>
                </a:solidFill>
              </a:rPr>
              <a:t>Tourism</a:t>
            </a:r>
            <a:r>
              <a:rPr lang="en-US" sz="2800" b="1" dirty="0">
                <a:solidFill>
                  <a:srgbClr val="002060"/>
                </a:solidFill>
              </a:rPr>
              <a:t/>
            </a:r>
            <a:br>
              <a:rPr lang="en-US" sz="2800" b="1" dirty="0">
                <a:solidFill>
                  <a:srgbClr val="002060"/>
                </a:solidFill>
              </a:rPr>
            </a:br>
            <a:endParaRPr lang="en-US" sz="2800" b="1" dirty="0">
              <a:solidFill>
                <a:srgbClr val="002060"/>
              </a:solidFill>
            </a:endParaRPr>
          </a:p>
        </p:txBody>
      </p:sp>
      <p:sp>
        <p:nvSpPr>
          <p:cNvPr id="3" name="Subtitle 2"/>
          <p:cNvSpPr>
            <a:spLocks noGrp="1"/>
          </p:cNvSpPr>
          <p:nvPr>
            <p:ph type="subTitle" idx="1"/>
          </p:nvPr>
        </p:nvSpPr>
        <p:spPr>
          <a:xfrm>
            <a:off x="542693" y="2542477"/>
            <a:ext cx="8430321" cy="1353014"/>
          </a:xfrm>
        </p:spPr>
        <p:txBody>
          <a:bodyPr>
            <a:normAutofit/>
          </a:bodyPr>
          <a:lstStyle/>
          <a:p>
            <a:r>
              <a:rPr lang="en-US" sz="2400" b="1" dirty="0" smtClean="0">
                <a:solidFill>
                  <a:srgbClr val="002060"/>
                </a:solidFill>
              </a:rPr>
              <a:t>Dr</a:t>
            </a:r>
            <a:r>
              <a:rPr lang="en-US" sz="2400" b="1" dirty="0" smtClean="0">
                <a:solidFill>
                  <a:srgbClr val="002060"/>
                </a:solidFill>
              </a:rPr>
              <a:t>. Bendegul </a:t>
            </a:r>
            <a:r>
              <a:rPr lang="en-US" sz="2400" b="1" dirty="0" smtClean="0">
                <a:solidFill>
                  <a:srgbClr val="002060"/>
                </a:solidFill>
              </a:rPr>
              <a:t>Okumus</a:t>
            </a:r>
          </a:p>
          <a:p>
            <a:r>
              <a:rPr lang="en-US" sz="2400" b="1" dirty="0">
                <a:solidFill>
                  <a:srgbClr val="002060"/>
                </a:solidFill>
              </a:rPr>
              <a:t>Heather Linton Kelly</a:t>
            </a:r>
          </a:p>
          <a:p>
            <a:endParaRPr lang="en-US" sz="2400" b="1" dirty="0">
              <a:solidFill>
                <a:srgbClr val="002060"/>
              </a:solidFill>
            </a:endParaRPr>
          </a:p>
        </p:txBody>
      </p:sp>
    </p:spTree>
    <p:extLst>
      <p:ext uri="{BB962C8B-B14F-4D97-AF65-F5344CB8AC3E}">
        <p14:creationId xmlns:p14="http://schemas.microsoft.com/office/powerpoint/2010/main" val="993866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rgbClr val="002060"/>
                </a:solidFill>
              </a:rPr>
              <a:t>Types of Thermal/Mineral Springs Establishments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21191080"/>
              </p:ext>
            </p:extLst>
          </p:nvPr>
        </p:nvGraphicFramePr>
        <p:xfrm>
          <a:off x="457200" y="1063229"/>
          <a:ext cx="8229600" cy="3635771"/>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672447">
                <a:tc>
                  <a:txBody>
                    <a:bodyPr/>
                    <a:lstStyle/>
                    <a:p>
                      <a:pPr marL="0" marR="0" algn="ctr">
                        <a:spcBef>
                          <a:spcPts val="0"/>
                        </a:spcBef>
                        <a:spcAft>
                          <a:spcPts val="0"/>
                        </a:spcAft>
                      </a:pPr>
                      <a:r>
                        <a:rPr lang="en-US" sz="1800" b="1" dirty="0">
                          <a:solidFill>
                            <a:srgbClr val="FFFFFF"/>
                          </a:solidFill>
                          <a:effectLst/>
                          <a:latin typeface="Calibri"/>
                          <a:ea typeface="ＭＳ 明朝"/>
                          <a:cs typeface="Calibri"/>
                        </a:rPr>
                        <a:t>Primarily </a:t>
                      </a:r>
                      <a:endParaRPr lang="en-US" sz="1800" dirty="0">
                        <a:effectLst/>
                        <a:latin typeface="Calibri"/>
                        <a:ea typeface="ＭＳ 明朝"/>
                        <a:cs typeface="Calibri"/>
                      </a:endParaRPr>
                    </a:p>
                    <a:p>
                      <a:pPr marL="0" marR="0" algn="ctr">
                        <a:spcBef>
                          <a:spcPts val="0"/>
                        </a:spcBef>
                        <a:spcAft>
                          <a:spcPts val="0"/>
                        </a:spcAft>
                      </a:pPr>
                      <a:r>
                        <a:rPr lang="en-US" sz="1800" b="1" dirty="0">
                          <a:solidFill>
                            <a:srgbClr val="FFFFFF"/>
                          </a:solidFill>
                          <a:effectLst/>
                          <a:latin typeface="Calibri"/>
                          <a:ea typeface="ＭＳ 明朝"/>
                          <a:cs typeface="Calibri"/>
                        </a:rPr>
                        <a:t>Recreational</a:t>
                      </a:r>
                      <a:endParaRPr lang="en-US" sz="1800" dirty="0">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1800" b="1" dirty="0">
                          <a:solidFill>
                            <a:srgbClr val="FFFFFF"/>
                          </a:solidFill>
                          <a:effectLst/>
                          <a:latin typeface="Calibri"/>
                          <a:ea typeface="ＭＳ 明朝"/>
                          <a:cs typeface="Calibri"/>
                        </a:rPr>
                        <a:t>Primarily </a:t>
                      </a:r>
                      <a:endParaRPr lang="en-US" sz="1800" dirty="0">
                        <a:effectLst/>
                        <a:latin typeface="Calibri"/>
                        <a:ea typeface="ＭＳ 明朝"/>
                        <a:cs typeface="Calibri"/>
                      </a:endParaRPr>
                    </a:p>
                    <a:p>
                      <a:pPr marL="0" marR="0" algn="ctr">
                        <a:spcBef>
                          <a:spcPts val="0"/>
                        </a:spcBef>
                        <a:spcAft>
                          <a:spcPts val="0"/>
                        </a:spcAft>
                      </a:pPr>
                      <a:r>
                        <a:rPr lang="en-US" sz="1800" b="1" dirty="0">
                          <a:solidFill>
                            <a:srgbClr val="FFFFFF"/>
                          </a:solidFill>
                          <a:effectLst/>
                          <a:latin typeface="Calibri"/>
                          <a:ea typeface="ＭＳ 明朝"/>
                          <a:cs typeface="Calibri"/>
                        </a:rPr>
                        <a:t>Wellness</a:t>
                      </a:r>
                      <a:endParaRPr lang="en-US" sz="1800" dirty="0">
                        <a:effectLst/>
                        <a:latin typeface="Calibri"/>
                        <a:ea typeface="ＭＳ 明朝"/>
                        <a:cs typeface="Calibri"/>
                      </a:endParaRPr>
                    </a:p>
                  </a:txBody>
                  <a:tcPr marL="68580" marR="68580" marT="0" marB="0" anchor="ctr"/>
                </a:tc>
                <a:tc>
                  <a:txBody>
                    <a:bodyPr/>
                    <a:lstStyle/>
                    <a:p>
                      <a:pPr marL="0" marR="0" algn="ctr">
                        <a:spcBef>
                          <a:spcPts val="0"/>
                        </a:spcBef>
                        <a:spcAft>
                          <a:spcPts val="0"/>
                        </a:spcAft>
                      </a:pPr>
                      <a:r>
                        <a:rPr lang="en-US" sz="1800" b="1" dirty="0">
                          <a:solidFill>
                            <a:srgbClr val="FFFFFF"/>
                          </a:solidFill>
                          <a:effectLst/>
                          <a:latin typeface="Calibri"/>
                          <a:ea typeface="ＭＳ 明朝"/>
                          <a:cs typeface="Calibri"/>
                        </a:rPr>
                        <a:t>Primarily </a:t>
                      </a:r>
                      <a:endParaRPr lang="en-US" sz="1800" dirty="0">
                        <a:effectLst/>
                        <a:latin typeface="Calibri"/>
                        <a:ea typeface="ＭＳ 明朝"/>
                        <a:cs typeface="Calibri"/>
                      </a:endParaRPr>
                    </a:p>
                    <a:p>
                      <a:pPr marL="0" marR="0" algn="ctr">
                        <a:spcBef>
                          <a:spcPts val="0"/>
                        </a:spcBef>
                        <a:spcAft>
                          <a:spcPts val="0"/>
                        </a:spcAft>
                      </a:pPr>
                      <a:r>
                        <a:rPr lang="en-US" sz="1800" b="1" dirty="0">
                          <a:solidFill>
                            <a:srgbClr val="FFFFFF"/>
                          </a:solidFill>
                          <a:effectLst/>
                          <a:latin typeface="Calibri"/>
                          <a:ea typeface="ＭＳ 明朝"/>
                          <a:cs typeface="Calibri"/>
                        </a:rPr>
                        <a:t>Therapeutic or Curative</a:t>
                      </a:r>
                      <a:endParaRPr lang="en-US" sz="1800" dirty="0">
                        <a:effectLst/>
                        <a:latin typeface="Calibri"/>
                        <a:ea typeface="ＭＳ 明朝"/>
                        <a:cs typeface="Calibri"/>
                      </a:endParaRPr>
                    </a:p>
                  </a:txBody>
                  <a:tcPr marL="68580" marR="68580" marT="0" marB="0" anchor="ctr"/>
                </a:tc>
                <a:extLst>
                  <a:ext uri="{0D108BD9-81ED-4DB2-BD59-A6C34878D82A}">
                    <a16:rowId xmlns:a16="http://schemas.microsoft.com/office/drawing/2014/main" xmlns="" val="10000"/>
                  </a:ext>
                </a:extLst>
              </a:tr>
              <a:tr h="731832">
                <a:tc>
                  <a:txBody>
                    <a:bodyPr/>
                    <a:lstStyle/>
                    <a:p>
                      <a:pPr marL="0" marR="0">
                        <a:spcBef>
                          <a:spcPts val="0"/>
                        </a:spcBef>
                        <a:spcAft>
                          <a:spcPts val="0"/>
                        </a:spcAft>
                      </a:pPr>
                      <a:r>
                        <a:rPr lang="en-US" sz="1800" dirty="0">
                          <a:solidFill>
                            <a:srgbClr val="0070C0"/>
                          </a:solidFill>
                          <a:effectLst/>
                          <a:latin typeface="Calibri"/>
                          <a:ea typeface="ＭＳ 明朝"/>
                          <a:cs typeface="Calibri"/>
                        </a:rPr>
                        <a:t>Thermal/mineral water swimming pool facilities</a:t>
                      </a:r>
                    </a:p>
                  </a:txBody>
                  <a:tcPr marL="68580" marR="68580" marT="0" marB="0" anchor="ctr"/>
                </a:tc>
                <a:tc>
                  <a:txBody>
                    <a:bodyPr/>
                    <a:lstStyle/>
                    <a:p>
                      <a:pPr marL="0" marR="0">
                        <a:spcBef>
                          <a:spcPts val="0"/>
                        </a:spcBef>
                        <a:spcAft>
                          <a:spcPts val="0"/>
                        </a:spcAft>
                      </a:pPr>
                      <a:r>
                        <a:rPr lang="en-US" sz="1800" dirty="0">
                          <a:solidFill>
                            <a:srgbClr val="0070C0"/>
                          </a:solidFill>
                          <a:effectLst/>
                          <a:latin typeface="Calibri"/>
                          <a:ea typeface="ＭＳ 明朝"/>
                          <a:cs typeface="Calibri"/>
                        </a:rPr>
                        <a:t>Thermal/mineral water bathing facilities</a:t>
                      </a:r>
                    </a:p>
                  </a:txBody>
                  <a:tcPr marL="68580" marR="68580" marT="0" marB="0" anchor="ctr"/>
                </a:tc>
                <a:tc rowSpan="2">
                  <a:txBody>
                    <a:bodyPr/>
                    <a:lstStyle/>
                    <a:p>
                      <a:r>
                        <a:rPr lang="en-US" sz="1800" kern="1200" dirty="0" smtClean="0">
                          <a:solidFill>
                            <a:srgbClr val="0070C0"/>
                          </a:solidFill>
                          <a:effectLst/>
                          <a:latin typeface="Calibri"/>
                          <a:ea typeface="+mn-ea"/>
                          <a:cs typeface="Calibri"/>
                        </a:rPr>
                        <a:t>Health resorts and sanatoria that use thermal/mineral waters for treatments</a:t>
                      </a:r>
                      <a:r>
                        <a:rPr lang="en-US" sz="1800" dirty="0" smtClean="0">
                          <a:solidFill>
                            <a:srgbClr val="0070C0"/>
                          </a:solidFill>
                          <a:effectLst/>
                          <a:latin typeface="Calibri"/>
                          <a:cs typeface="Calibri"/>
                        </a:rPr>
                        <a:t> </a:t>
                      </a:r>
                      <a:endParaRPr lang="en-US" sz="1800" dirty="0">
                        <a:solidFill>
                          <a:srgbClr val="0070C0"/>
                        </a:solidFill>
                        <a:latin typeface="Calibri"/>
                        <a:cs typeface="Calibri"/>
                      </a:endParaRPr>
                    </a:p>
                  </a:txBody>
                  <a:tcPr anchor="ctr"/>
                </a:tc>
                <a:extLst>
                  <a:ext uri="{0D108BD9-81ED-4DB2-BD59-A6C34878D82A}">
                    <a16:rowId xmlns:a16="http://schemas.microsoft.com/office/drawing/2014/main" xmlns="" val="10001"/>
                  </a:ext>
                </a:extLst>
              </a:tr>
              <a:tr h="659850">
                <a:tc>
                  <a:txBody>
                    <a:bodyPr/>
                    <a:lstStyle/>
                    <a:p>
                      <a:pPr marL="0" marR="0">
                        <a:spcBef>
                          <a:spcPts val="0"/>
                        </a:spcBef>
                        <a:spcAft>
                          <a:spcPts val="0"/>
                        </a:spcAft>
                      </a:pPr>
                      <a:r>
                        <a:rPr lang="en-US" sz="1800" dirty="0">
                          <a:solidFill>
                            <a:srgbClr val="0070C0"/>
                          </a:solidFill>
                          <a:effectLst/>
                          <a:latin typeface="Calibri"/>
                          <a:ea typeface="ＭＳ 明朝"/>
                          <a:cs typeface="Calibri"/>
                        </a:rPr>
                        <a:t>Thermal/mineral water-based waterparks</a:t>
                      </a:r>
                    </a:p>
                  </a:txBody>
                  <a:tcPr marL="68580" marR="68580" marT="0" marB="0" anchor="ctr"/>
                </a:tc>
                <a:tc>
                  <a:txBody>
                    <a:bodyPr/>
                    <a:lstStyle/>
                    <a:p>
                      <a:pPr marL="0" marR="0">
                        <a:spcBef>
                          <a:spcPts val="0"/>
                        </a:spcBef>
                        <a:spcAft>
                          <a:spcPts val="0"/>
                        </a:spcAft>
                      </a:pPr>
                      <a:r>
                        <a:rPr lang="en-US" sz="1800" dirty="0">
                          <a:solidFill>
                            <a:srgbClr val="0070C0"/>
                          </a:solidFill>
                          <a:effectLst/>
                          <a:latin typeface="Calibri"/>
                          <a:ea typeface="ＭＳ 明朝"/>
                          <a:cs typeface="Calibri"/>
                        </a:rPr>
                        <a:t>Thermal/mineral water-based spas</a:t>
                      </a:r>
                    </a:p>
                  </a:txBody>
                  <a:tcPr marL="68580" marR="68580" marT="0" marB="0" anchor="ctr"/>
                </a:tc>
                <a:tc vMerge="1">
                  <a:txBody>
                    <a:bodyPr/>
                    <a:lstStyle/>
                    <a:p>
                      <a:endParaRPr lang="en-US" dirty="0"/>
                    </a:p>
                  </a:txBody>
                  <a:tcPr/>
                </a:tc>
                <a:extLst>
                  <a:ext uri="{0D108BD9-81ED-4DB2-BD59-A6C34878D82A}">
                    <a16:rowId xmlns:a16="http://schemas.microsoft.com/office/drawing/2014/main" xmlns="" val="10002"/>
                  </a:ext>
                </a:extLst>
              </a:tr>
              <a:tr h="1067757">
                <a:tc>
                  <a:txBody>
                    <a:bodyPr/>
                    <a:lstStyle/>
                    <a:p>
                      <a:pPr marL="0" marR="0">
                        <a:spcBef>
                          <a:spcPts val="0"/>
                        </a:spcBef>
                        <a:spcAft>
                          <a:spcPts val="0"/>
                        </a:spcAft>
                      </a:pPr>
                      <a:r>
                        <a:rPr lang="en-US" sz="1800" dirty="0">
                          <a:solidFill>
                            <a:srgbClr val="0070C0"/>
                          </a:solidFill>
                          <a:effectLst/>
                          <a:latin typeface="Calibri"/>
                          <a:ea typeface="ＭＳ 明朝"/>
                          <a:cs typeface="Calibri"/>
                        </a:rPr>
                        <a:t>Hotels/resorts with thermal/mineral water swimming pools</a:t>
                      </a:r>
                    </a:p>
                  </a:txBody>
                  <a:tcPr marL="68580" marR="68580" marT="0" marB="0" anchor="ctr"/>
                </a:tc>
                <a:tc gridSpan="2">
                  <a:txBody>
                    <a:bodyPr/>
                    <a:lstStyle/>
                    <a:p>
                      <a:r>
                        <a:rPr lang="en-US" sz="1800" kern="1200" dirty="0" smtClean="0">
                          <a:solidFill>
                            <a:srgbClr val="0070C0"/>
                          </a:solidFill>
                          <a:effectLst/>
                          <a:latin typeface="Calibri"/>
                          <a:ea typeface="+mn-ea"/>
                          <a:cs typeface="Calibri"/>
                        </a:rPr>
                        <a:t>Thalassotherapy spas and resorts</a:t>
                      </a:r>
                      <a:r>
                        <a:rPr lang="en-US" sz="1800" dirty="0" smtClean="0">
                          <a:solidFill>
                            <a:srgbClr val="0070C0"/>
                          </a:solidFill>
                          <a:effectLst/>
                          <a:latin typeface="Calibri"/>
                          <a:cs typeface="Calibri"/>
                        </a:rPr>
                        <a:t> </a:t>
                      </a:r>
                      <a:endParaRPr lang="en-US" sz="1800" dirty="0">
                        <a:solidFill>
                          <a:srgbClr val="0070C0"/>
                        </a:solidFill>
                        <a:latin typeface="Calibri"/>
                        <a:cs typeface="Calibri"/>
                      </a:endParaRPr>
                    </a:p>
                  </a:txBody>
                  <a:tcPr anchor="ctr"/>
                </a:tc>
                <a:tc hMerge="1">
                  <a:txBody>
                    <a:bodyPr/>
                    <a:lstStyle/>
                    <a:p>
                      <a:endParaRPr lang="en-US" dirty="0"/>
                    </a:p>
                  </a:txBody>
                  <a:tcPr/>
                </a:tc>
                <a:extLst>
                  <a:ext uri="{0D108BD9-81ED-4DB2-BD59-A6C34878D82A}">
                    <a16:rowId xmlns:a16="http://schemas.microsoft.com/office/drawing/2014/main" xmlns="" val="10003"/>
                  </a:ext>
                </a:extLst>
              </a:tr>
              <a:tr h="503885">
                <a:tc gridSpan="2">
                  <a:txBody>
                    <a:bodyPr/>
                    <a:lstStyle/>
                    <a:p>
                      <a:r>
                        <a:rPr lang="en-US" sz="1800" kern="1200" dirty="0" smtClean="0">
                          <a:solidFill>
                            <a:srgbClr val="0070C0"/>
                          </a:solidFill>
                          <a:effectLst/>
                          <a:latin typeface="Calibri"/>
                          <a:ea typeface="+mn-ea"/>
                          <a:cs typeface="Calibri"/>
                        </a:rPr>
                        <a:t>Thermal or hot springs resorts</a:t>
                      </a:r>
                      <a:endParaRPr lang="en-US" sz="1800" dirty="0">
                        <a:solidFill>
                          <a:srgbClr val="0070C0"/>
                        </a:solidFill>
                        <a:latin typeface="Calibri"/>
                        <a:cs typeface="Calibri"/>
                      </a:endParaRPr>
                    </a:p>
                  </a:txBody>
                  <a:tcPr anchor="ctr"/>
                </a:tc>
                <a:tc hMerge="1">
                  <a:txBody>
                    <a:bodyPr/>
                    <a:lstStyle/>
                    <a:p>
                      <a:endParaRPr lang="en-US" dirty="0"/>
                    </a:p>
                  </a:txBody>
                  <a:tcPr/>
                </a:tc>
                <a:tc>
                  <a:txBody>
                    <a:bodyPr/>
                    <a:lstStyle/>
                    <a:p>
                      <a:endParaRPr lang="en-US" sz="1800" dirty="0">
                        <a:solidFill>
                          <a:srgbClr val="0070C0"/>
                        </a:solidFill>
                        <a:latin typeface="Calibri"/>
                        <a:cs typeface="Calibri"/>
                      </a:endParaRPr>
                    </a:p>
                  </a:txBody>
                  <a:tcPr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40081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
            <a:ext cx="8229600" cy="857250"/>
          </a:xfrm>
        </p:spPr>
        <p:txBody>
          <a:bodyPr>
            <a:normAutofit/>
          </a:bodyPr>
          <a:lstStyle/>
          <a:p>
            <a:r>
              <a:rPr lang="en-US" sz="2800" b="1" dirty="0">
                <a:solidFill>
                  <a:srgbClr val="002060"/>
                </a:solidFill>
              </a:rPr>
              <a:t>Yoga and Meditation</a:t>
            </a:r>
          </a:p>
        </p:txBody>
      </p:sp>
      <p:sp>
        <p:nvSpPr>
          <p:cNvPr id="3" name="Content Placeholder 2"/>
          <p:cNvSpPr>
            <a:spLocks noGrp="1"/>
          </p:cNvSpPr>
          <p:nvPr>
            <p:ph idx="1"/>
          </p:nvPr>
        </p:nvSpPr>
        <p:spPr>
          <a:xfrm>
            <a:off x="457200" y="724212"/>
            <a:ext cx="8229600" cy="3531394"/>
          </a:xfrm>
        </p:spPr>
        <p:txBody>
          <a:bodyPr>
            <a:noAutofit/>
          </a:bodyPr>
          <a:lstStyle/>
          <a:p>
            <a:r>
              <a:rPr lang="en-US" sz="2000" dirty="0">
                <a:solidFill>
                  <a:srgbClr val="002060"/>
                </a:solidFill>
              </a:rPr>
              <a:t>Yoga and meditation tourism focuses on the mind-body connection, with a spiritual aspect incorporated for some practitioners </a:t>
            </a:r>
          </a:p>
          <a:p>
            <a:endParaRPr lang="en-US" sz="2000" dirty="0">
              <a:solidFill>
                <a:srgbClr val="002060"/>
              </a:solidFill>
            </a:endParaRPr>
          </a:p>
          <a:p>
            <a:r>
              <a:rPr lang="en-US" sz="2000" dirty="0">
                <a:solidFill>
                  <a:srgbClr val="002060"/>
                </a:solidFill>
              </a:rPr>
              <a:t>There are many forms of yoga, such as hatha, </a:t>
            </a:r>
            <a:r>
              <a:rPr lang="en-US" sz="2000" dirty="0" err="1">
                <a:solidFill>
                  <a:srgbClr val="002060"/>
                </a:solidFill>
              </a:rPr>
              <a:t>bikram</a:t>
            </a:r>
            <a:r>
              <a:rPr lang="en-US" sz="2000" dirty="0">
                <a:solidFill>
                  <a:srgbClr val="002060"/>
                </a:solidFill>
              </a:rPr>
              <a:t>/hot yoga, </a:t>
            </a:r>
            <a:r>
              <a:rPr lang="en-US" sz="2000" dirty="0" err="1">
                <a:solidFill>
                  <a:srgbClr val="002060"/>
                </a:solidFill>
              </a:rPr>
              <a:t>iyengar</a:t>
            </a:r>
            <a:r>
              <a:rPr lang="en-US" sz="2000" dirty="0">
                <a:solidFill>
                  <a:srgbClr val="002060"/>
                </a:solidFill>
              </a:rPr>
              <a:t>, restorative, </a:t>
            </a:r>
            <a:r>
              <a:rPr lang="en-US" sz="2000" dirty="0" err="1">
                <a:solidFill>
                  <a:srgbClr val="002060"/>
                </a:solidFill>
              </a:rPr>
              <a:t>anusara</a:t>
            </a:r>
            <a:r>
              <a:rPr lang="en-US" sz="2000" dirty="0">
                <a:solidFill>
                  <a:srgbClr val="002060"/>
                </a:solidFill>
              </a:rPr>
              <a:t>, </a:t>
            </a:r>
            <a:r>
              <a:rPr lang="en-US" sz="2000" dirty="0" err="1">
                <a:solidFill>
                  <a:srgbClr val="002060"/>
                </a:solidFill>
              </a:rPr>
              <a:t>vinyasa</a:t>
            </a:r>
            <a:r>
              <a:rPr lang="en-US" sz="2000" dirty="0">
                <a:solidFill>
                  <a:srgbClr val="002060"/>
                </a:solidFill>
              </a:rPr>
              <a:t>, and </a:t>
            </a:r>
            <a:r>
              <a:rPr lang="en-US" sz="2000" dirty="0" err="1">
                <a:solidFill>
                  <a:srgbClr val="002060"/>
                </a:solidFill>
              </a:rPr>
              <a:t>ashtanga</a:t>
            </a:r>
            <a:r>
              <a:rPr lang="en-US" sz="2000" dirty="0">
                <a:solidFill>
                  <a:srgbClr val="002060"/>
                </a:solidFill>
              </a:rPr>
              <a:t>, and practices often include or are supplemented by a period of </a:t>
            </a:r>
            <a:r>
              <a:rPr lang="en-US" sz="2000" dirty="0" smtClean="0">
                <a:solidFill>
                  <a:srgbClr val="002060"/>
                </a:solidFill>
              </a:rPr>
              <a:t>meditation</a:t>
            </a:r>
            <a:br>
              <a:rPr lang="en-US" sz="2000" dirty="0" smtClean="0">
                <a:solidFill>
                  <a:srgbClr val="002060"/>
                </a:solidFill>
              </a:rPr>
            </a:br>
            <a:endParaRPr lang="en-US" sz="2000" dirty="0" smtClean="0">
              <a:solidFill>
                <a:srgbClr val="002060"/>
              </a:solidFill>
            </a:endParaRPr>
          </a:p>
          <a:p>
            <a:r>
              <a:rPr lang="en-US" sz="2000" dirty="0" smtClean="0">
                <a:solidFill>
                  <a:srgbClr val="002060"/>
                </a:solidFill>
              </a:rPr>
              <a:t>Yoga tourism is when a guest travels to a destination to engage in the practice of yoga and yoga-related activities to enhance their physical, mental and spiritual well being.</a:t>
            </a:r>
            <a:endParaRPr lang="en-US" sz="2000" dirty="0">
              <a:solidFill>
                <a:srgbClr val="002060"/>
              </a:solidFill>
            </a:endParaRPr>
          </a:p>
        </p:txBody>
      </p:sp>
    </p:spTree>
    <p:extLst>
      <p:ext uri="{BB962C8B-B14F-4D97-AF65-F5344CB8AC3E}">
        <p14:creationId xmlns:p14="http://schemas.microsoft.com/office/powerpoint/2010/main" val="160307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558"/>
            <a:ext cx="8229600" cy="857250"/>
          </a:xfrm>
        </p:spPr>
        <p:txBody>
          <a:bodyPr>
            <a:normAutofit/>
          </a:bodyPr>
          <a:lstStyle/>
          <a:p>
            <a:r>
              <a:rPr lang="en-US" sz="2800" b="1" smtClean="0">
                <a:solidFill>
                  <a:srgbClr val="002060"/>
                </a:solidFill>
              </a:rPr>
              <a:t>Yoga and Meditation</a:t>
            </a:r>
            <a:endParaRPr lang="en-US" sz="2800" b="1" dirty="0">
              <a:solidFill>
                <a:srgbClr val="00206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493355824"/>
              </p:ext>
            </p:extLst>
          </p:nvPr>
        </p:nvGraphicFramePr>
        <p:xfrm>
          <a:off x="448342" y="902808"/>
          <a:ext cx="8238457" cy="3412517"/>
        </p:xfrm>
        <a:graphic>
          <a:graphicData uri="http://schemas.openxmlformats.org/drawingml/2006/table">
            <a:tbl>
              <a:tblPr firstRow="1" firstCol="1" bandRow="1">
                <a:tableStyleId>{5C22544A-7EE6-4342-B048-85BDC9FD1C3A}</a:tableStyleId>
              </a:tblPr>
              <a:tblGrid>
                <a:gridCol w="2216013"/>
                <a:gridCol w="6022444"/>
              </a:tblGrid>
              <a:tr h="213282">
                <a:tc>
                  <a:txBody>
                    <a:bodyPr/>
                    <a:lstStyle/>
                    <a:p>
                      <a:pPr marL="0" marR="0" algn="just">
                        <a:spcBef>
                          <a:spcPts val="0"/>
                        </a:spcBef>
                        <a:spcAft>
                          <a:spcPts val="0"/>
                        </a:spcAft>
                      </a:pPr>
                      <a:r>
                        <a:rPr lang="en-US" sz="1200" dirty="0">
                          <a:effectLst/>
                        </a:rPr>
                        <a:t>Type of Yoga</a:t>
                      </a:r>
                      <a:endParaRPr lang="en-US" sz="1200" dirty="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Brief Description</a:t>
                      </a:r>
                      <a:endParaRPr lang="en-US" sz="1200">
                        <a:effectLst/>
                        <a:latin typeface="Times New Roman" panose="02020603050405020304" pitchFamily="18" charset="0"/>
                        <a:ea typeface="MS Mincho"/>
                      </a:endParaRPr>
                    </a:p>
                  </a:txBody>
                  <a:tcPr marL="68580" marR="68580" marT="0" marB="0"/>
                </a:tc>
              </a:tr>
              <a:tr h="213282">
                <a:tc>
                  <a:txBody>
                    <a:bodyPr/>
                    <a:lstStyle/>
                    <a:p>
                      <a:pPr marL="0" marR="0" algn="just">
                        <a:spcBef>
                          <a:spcPts val="0"/>
                        </a:spcBef>
                        <a:spcAft>
                          <a:spcPts val="0"/>
                        </a:spcAft>
                      </a:pPr>
                      <a:r>
                        <a:rPr lang="en-US" sz="1200">
                          <a:effectLst/>
                        </a:rPr>
                        <a:t>Hatha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Generic term used for any form of yoga that focuses on posture</a:t>
                      </a:r>
                      <a:endParaRPr lang="en-US" sz="1200">
                        <a:effectLst/>
                        <a:latin typeface="Times New Roman" panose="02020603050405020304" pitchFamily="18" charset="0"/>
                        <a:ea typeface="MS Mincho"/>
                      </a:endParaRPr>
                    </a:p>
                  </a:txBody>
                  <a:tcPr marL="68580" marR="68580" marT="0" marB="0"/>
                </a:tc>
              </a:tr>
              <a:tr h="213282">
                <a:tc>
                  <a:txBody>
                    <a:bodyPr/>
                    <a:lstStyle/>
                    <a:p>
                      <a:pPr marL="0" marR="0" algn="just">
                        <a:spcBef>
                          <a:spcPts val="0"/>
                        </a:spcBef>
                        <a:spcAft>
                          <a:spcPts val="0"/>
                        </a:spcAft>
                      </a:pPr>
                      <a:r>
                        <a:rPr lang="en-US" sz="1200">
                          <a:effectLst/>
                        </a:rPr>
                        <a:t>Bikram</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Walks through 26 yoga poses in a heated room</a:t>
                      </a:r>
                      <a:endParaRPr lang="en-US" sz="1200">
                        <a:effectLst/>
                        <a:latin typeface="Times New Roman" panose="02020603050405020304" pitchFamily="18" charset="0"/>
                        <a:ea typeface="MS Mincho"/>
                      </a:endParaRPr>
                    </a:p>
                  </a:txBody>
                  <a:tcPr marL="68580" marR="68580" marT="0" marB="0"/>
                </a:tc>
              </a:tr>
              <a:tr h="426565">
                <a:tc>
                  <a:txBody>
                    <a:bodyPr/>
                    <a:lstStyle/>
                    <a:p>
                      <a:pPr marL="0" marR="0" algn="just">
                        <a:spcBef>
                          <a:spcPts val="0"/>
                        </a:spcBef>
                        <a:spcAft>
                          <a:spcPts val="0"/>
                        </a:spcAft>
                      </a:pPr>
                      <a:r>
                        <a:rPr lang="en-US" sz="1200" dirty="0">
                          <a:effectLst/>
                        </a:rPr>
                        <a:t>Hot Yoga</a:t>
                      </a:r>
                      <a:endParaRPr lang="en-US" sz="1200" dirty="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Similar to Bikram but this style uses different poses than Bikram, so they use a different name</a:t>
                      </a:r>
                      <a:endParaRPr lang="en-US" sz="1200">
                        <a:effectLst/>
                        <a:latin typeface="Times New Roman" panose="02020603050405020304" pitchFamily="18" charset="0"/>
                        <a:ea typeface="MS Mincho"/>
                      </a:endParaRPr>
                    </a:p>
                  </a:txBody>
                  <a:tcPr marL="68580" marR="68580" marT="0" marB="0"/>
                </a:tc>
              </a:tr>
              <a:tr h="639847">
                <a:tc>
                  <a:txBody>
                    <a:bodyPr/>
                    <a:lstStyle/>
                    <a:p>
                      <a:pPr marL="0" marR="0" algn="just">
                        <a:spcBef>
                          <a:spcPts val="0"/>
                        </a:spcBef>
                        <a:spcAft>
                          <a:spcPts val="0"/>
                        </a:spcAft>
                      </a:pPr>
                      <a:r>
                        <a:rPr lang="en-US" sz="1200">
                          <a:effectLst/>
                        </a:rPr>
                        <a:t>Iyengar</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Focuses on finding proper alignment in each pose. This type of yoga uses props like chairs or blocks to aid users in finding proper alignment. </a:t>
                      </a:r>
                      <a:endParaRPr lang="en-US" sz="1200">
                        <a:effectLst/>
                        <a:latin typeface="Times New Roman" panose="02020603050405020304" pitchFamily="18" charset="0"/>
                        <a:ea typeface="MS Mincho"/>
                      </a:endParaRPr>
                    </a:p>
                  </a:txBody>
                  <a:tcPr marL="68580" marR="68580" marT="0" marB="0"/>
                </a:tc>
              </a:tr>
              <a:tr h="426565">
                <a:tc>
                  <a:txBody>
                    <a:bodyPr/>
                    <a:lstStyle/>
                    <a:p>
                      <a:pPr marL="0" marR="0" algn="just">
                        <a:spcBef>
                          <a:spcPts val="0"/>
                        </a:spcBef>
                        <a:spcAft>
                          <a:spcPts val="0"/>
                        </a:spcAft>
                      </a:pPr>
                      <a:r>
                        <a:rPr lang="en-US" sz="1200">
                          <a:effectLst/>
                        </a:rPr>
                        <a:t>Restorative</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Use passive poses so the user can experience the benefits of a pose without physical effort</a:t>
                      </a:r>
                      <a:endParaRPr lang="en-US" sz="1200">
                        <a:effectLst/>
                        <a:latin typeface="Times New Roman" panose="02020603050405020304" pitchFamily="18" charset="0"/>
                        <a:ea typeface="MS Mincho"/>
                      </a:endParaRPr>
                    </a:p>
                  </a:txBody>
                  <a:tcPr marL="68580" marR="68580" marT="0" marB="0"/>
                </a:tc>
              </a:tr>
              <a:tr h="426565">
                <a:tc>
                  <a:txBody>
                    <a:bodyPr/>
                    <a:lstStyle/>
                    <a:p>
                      <a:pPr marL="0" marR="0" algn="just">
                        <a:spcBef>
                          <a:spcPts val="0"/>
                        </a:spcBef>
                        <a:spcAft>
                          <a:spcPts val="0"/>
                        </a:spcAft>
                      </a:pPr>
                      <a:r>
                        <a:rPr lang="en-US" sz="1200" dirty="0" err="1">
                          <a:effectLst/>
                        </a:rPr>
                        <a:t>Anusara</a:t>
                      </a:r>
                      <a:endParaRPr lang="en-US" sz="1200" dirty="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Type of yoga that allows students to experience grace and open their hearts</a:t>
                      </a:r>
                      <a:endParaRPr lang="en-US" sz="1200">
                        <a:effectLst/>
                        <a:latin typeface="Times New Roman" panose="02020603050405020304" pitchFamily="18" charset="0"/>
                        <a:ea typeface="MS Mincho"/>
                      </a:endParaRPr>
                    </a:p>
                  </a:txBody>
                  <a:tcPr marL="68580" marR="68580" marT="0" marB="0"/>
                </a:tc>
              </a:tr>
              <a:tr h="213282">
                <a:tc>
                  <a:txBody>
                    <a:bodyPr/>
                    <a:lstStyle/>
                    <a:p>
                      <a:pPr marL="0" marR="0" algn="just">
                        <a:spcBef>
                          <a:spcPts val="0"/>
                        </a:spcBef>
                        <a:spcAft>
                          <a:spcPts val="0"/>
                        </a:spcAft>
                      </a:pPr>
                      <a:r>
                        <a:rPr lang="en-US" sz="1200">
                          <a:effectLst/>
                        </a:rPr>
                        <a:t>Vinyasa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Known for fluid movement and smooth transitions between poses</a:t>
                      </a:r>
                      <a:endParaRPr lang="en-US" sz="1200">
                        <a:effectLst/>
                        <a:latin typeface="Times New Roman" panose="02020603050405020304" pitchFamily="18" charset="0"/>
                        <a:ea typeface="MS Mincho"/>
                      </a:endParaRPr>
                    </a:p>
                  </a:txBody>
                  <a:tcPr marL="68580" marR="68580" marT="0" marB="0"/>
                </a:tc>
              </a:tr>
              <a:tr h="639847">
                <a:tc>
                  <a:txBody>
                    <a:bodyPr/>
                    <a:lstStyle/>
                    <a:p>
                      <a:pPr marL="0" marR="0" algn="just">
                        <a:spcBef>
                          <a:spcPts val="0"/>
                        </a:spcBef>
                        <a:spcAft>
                          <a:spcPts val="0"/>
                        </a:spcAft>
                      </a:pPr>
                      <a:r>
                        <a:rPr lang="en-US" sz="1200">
                          <a:effectLst/>
                        </a:rPr>
                        <a:t>Ashtanga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dirty="0">
                          <a:effectLst/>
                        </a:rPr>
                        <a:t>Rigorous form of yoga that connects each pose with a breath and focuses on posture. This type of yoga is completed the same way every time.</a:t>
                      </a:r>
                      <a:endParaRPr lang="en-US" sz="1200" dirty="0">
                        <a:effectLst/>
                        <a:latin typeface="Times New Roman" panose="02020603050405020304" pitchFamily="18" charset="0"/>
                        <a:ea typeface="MS Mincho"/>
                      </a:endParaRPr>
                    </a:p>
                  </a:txBody>
                  <a:tcPr marL="68580" marR="68580" marT="0" marB="0"/>
                </a:tc>
              </a:tr>
            </a:tbl>
          </a:graphicData>
        </a:graphic>
      </p:graphicFrame>
      <p:sp>
        <p:nvSpPr>
          <p:cNvPr id="8" name="Rectangle 7"/>
          <p:cNvSpPr/>
          <p:nvPr/>
        </p:nvSpPr>
        <p:spPr>
          <a:xfrm>
            <a:off x="0" y="4577470"/>
            <a:ext cx="8205537" cy="400110"/>
          </a:xfrm>
          <a:prstGeom prst="rect">
            <a:avLst/>
          </a:prstGeom>
        </p:spPr>
        <p:txBody>
          <a:bodyPr wrap="square">
            <a:spAutoFit/>
          </a:bodyPr>
          <a:lstStyle/>
          <a:p>
            <a:pPr algn="just">
              <a:spcBef>
                <a:spcPts val="400"/>
              </a:spcBef>
            </a:pPr>
            <a:r>
              <a:rPr lang="en-US" sz="1000" dirty="0">
                <a:ea typeface="MS Mincho"/>
              </a:rPr>
              <a:t>Adopted from </a:t>
            </a:r>
            <a:r>
              <a:rPr lang="en-US" sz="1000" dirty="0" err="1">
                <a:ea typeface="MS Mincho"/>
              </a:rPr>
              <a:t>Gaiam</a:t>
            </a:r>
            <a:r>
              <a:rPr lang="en-US" sz="1000" dirty="0">
                <a:ea typeface="MS Mincho"/>
              </a:rPr>
              <a:t>. (</a:t>
            </a:r>
            <a:r>
              <a:rPr lang="en-US" sz="1000" dirty="0" err="1">
                <a:ea typeface="MS Mincho"/>
              </a:rPr>
              <a:t>n.d.</a:t>
            </a:r>
            <a:r>
              <a:rPr lang="en-US" sz="1000" dirty="0">
                <a:ea typeface="MS Mincho"/>
              </a:rPr>
              <a:t>). A beginner’s guide to 8 major styles of yoga. Retrieved January 5, 2020, from https://www.gaiam.com/blogs/discover/a-beginners-guide-to-8-major-styles-of-yoga</a:t>
            </a:r>
            <a:endParaRPr lang="en-US" sz="1200" dirty="0">
              <a:effectLst/>
              <a:ea typeface="MS Mincho"/>
            </a:endParaRPr>
          </a:p>
        </p:txBody>
      </p:sp>
    </p:spTree>
    <p:extLst>
      <p:ext uri="{BB962C8B-B14F-4D97-AF65-F5344CB8AC3E}">
        <p14:creationId xmlns:p14="http://schemas.microsoft.com/office/powerpoint/2010/main" val="3531245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Spiritual Hospitality and Tourism </a:t>
            </a:r>
          </a:p>
        </p:txBody>
      </p:sp>
      <p:grpSp>
        <p:nvGrpSpPr>
          <p:cNvPr id="5" name="Group 4"/>
          <p:cNvGrpSpPr/>
          <p:nvPr/>
        </p:nvGrpSpPr>
        <p:grpSpPr>
          <a:xfrm>
            <a:off x="631485" y="1063230"/>
            <a:ext cx="7755133" cy="3774316"/>
            <a:chOff x="0" y="0"/>
            <a:chExt cx="5943600" cy="2628900"/>
          </a:xfrm>
        </p:grpSpPr>
        <p:sp>
          <p:nvSpPr>
            <p:cNvPr id="6" name="Rectangle 5"/>
            <p:cNvSpPr/>
            <p:nvPr/>
          </p:nvSpPr>
          <p:spPr>
            <a:xfrm>
              <a:off x="0" y="0"/>
              <a:ext cx="1371600" cy="1714500"/>
            </a:xfrm>
            <a:prstGeom prst="rect">
              <a:avLst/>
            </a:prstGeom>
            <a:solidFill>
              <a:srgbClr val="9CC2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b="1" dirty="0">
                  <a:solidFill>
                    <a:srgbClr val="000000"/>
                  </a:solidFill>
                  <a:effectLst/>
                  <a:latin typeface="Times New Roman"/>
                  <a:ea typeface="ＭＳ 明朝"/>
                </a:rPr>
                <a:t>Specific Drivers</a:t>
              </a:r>
              <a:endParaRPr lang="en-US" sz="1200" dirty="0">
                <a:effectLst/>
                <a:latin typeface="Times New Roman"/>
                <a:ea typeface="ＭＳ 明朝"/>
              </a:endParaRPr>
            </a:p>
            <a:p>
              <a:pPr marL="0" marR="0" algn="ctr">
                <a:spcBef>
                  <a:spcPts val="0"/>
                </a:spcBef>
                <a:spcAft>
                  <a:spcPts val="0"/>
                </a:spcAft>
              </a:pPr>
              <a:r>
                <a:rPr lang="en-US" sz="1000" b="1" dirty="0">
                  <a:solidFill>
                    <a:srgbClr val="000000"/>
                  </a:solidFill>
                  <a:effectLst/>
                  <a:latin typeface="Times New Roman"/>
                  <a:ea typeface="ＭＳ 明朝"/>
                </a:rPr>
                <a:t> </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Wellness and Healing</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Personal Development</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Personal Quest</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Socialization</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Journeying</a:t>
              </a:r>
              <a:endParaRPr lang="en-US" sz="1200" dirty="0">
                <a:effectLst/>
                <a:latin typeface="Times New Roman"/>
                <a:ea typeface="ＭＳ 明朝"/>
              </a:endParaRPr>
            </a:p>
            <a:p>
              <a:pPr marL="0" marR="0">
                <a:spcBef>
                  <a:spcPts val="0"/>
                </a:spcBef>
                <a:spcAft>
                  <a:spcPts val="0"/>
                </a:spcAft>
              </a:pPr>
              <a:r>
                <a:rPr lang="en-US" sz="1000" dirty="0">
                  <a:solidFill>
                    <a:srgbClr val="000000"/>
                  </a:solidFill>
                  <a:effectLst/>
                  <a:latin typeface="Times New Roman"/>
                  <a:ea typeface="ＭＳ 明朝"/>
                </a:rPr>
                <a:t>Recreation/Leisure</a:t>
              </a:r>
              <a:endParaRPr lang="en-US" sz="1200" dirty="0">
                <a:effectLst/>
                <a:latin typeface="Times New Roman"/>
                <a:ea typeface="ＭＳ 明朝"/>
              </a:endParaRPr>
            </a:p>
          </p:txBody>
        </p:sp>
        <p:sp>
          <p:nvSpPr>
            <p:cNvPr id="7" name="Oval 6"/>
            <p:cNvSpPr/>
            <p:nvPr/>
          </p:nvSpPr>
          <p:spPr>
            <a:xfrm>
              <a:off x="1714500" y="0"/>
              <a:ext cx="1714500" cy="1714500"/>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Oval 7"/>
            <p:cNvSpPr/>
            <p:nvPr/>
          </p:nvSpPr>
          <p:spPr>
            <a:xfrm>
              <a:off x="2628900" y="0"/>
              <a:ext cx="1714500" cy="1714500"/>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ectangle 8"/>
            <p:cNvSpPr/>
            <p:nvPr/>
          </p:nvSpPr>
          <p:spPr>
            <a:xfrm>
              <a:off x="4572000" y="0"/>
              <a:ext cx="1371600" cy="1714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b="1">
                  <a:solidFill>
                    <a:srgbClr val="FFFFFF"/>
                  </a:solidFill>
                  <a:effectLst/>
                  <a:latin typeface="Times New Roman"/>
                  <a:ea typeface="ＭＳ 明朝"/>
                </a:rPr>
                <a:t>Specific Drivers</a:t>
              </a:r>
              <a:endParaRPr lang="en-US" sz="1200">
                <a:effectLst/>
                <a:latin typeface="Times New Roman"/>
                <a:ea typeface="ＭＳ 明朝"/>
              </a:endParaRPr>
            </a:p>
            <a:p>
              <a:pPr marL="0" marR="0" algn="ctr">
                <a:spcBef>
                  <a:spcPts val="0"/>
                </a:spcBef>
                <a:spcAft>
                  <a:spcPts val="0"/>
                </a:spcAft>
              </a:pPr>
              <a:r>
                <a:rPr lang="en-US" sz="1000" b="1">
                  <a:solidFill>
                    <a:srgbClr val="FFFFFF"/>
                  </a:solidFill>
                  <a:effectLst/>
                  <a:latin typeface="Times New Roman"/>
                  <a:ea typeface="ＭＳ 明朝"/>
                </a:rPr>
                <a:t> </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Religious Observance</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Ritualized Practice</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Special Occasion</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Socialization</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Identity</a:t>
              </a:r>
              <a:endParaRPr lang="en-US" sz="1200">
                <a:effectLst/>
                <a:latin typeface="Times New Roman"/>
                <a:ea typeface="ＭＳ 明朝"/>
              </a:endParaRPr>
            </a:p>
            <a:p>
              <a:pPr marL="0" marR="0">
                <a:spcBef>
                  <a:spcPts val="0"/>
                </a:spcBef>
                <a:spcAft>
                  <a:spcPts val="0"/>
                </a:spcAft>
              </a:pPr>
              <a:r>
                <a:rPr lang="en-US" sz="1000">
                  <a:solidFill>
                    <a:srgbClr val="FFFFFF"/>
                  </a:solidFill>
                  <a:effectLst/>
                  <a:latin typeface="Times New Roman"/>
                  <a:ea typeface="ＭＳ 明朝"/>
                </a:rPr>
                <a:t>Cultural Practice</a:t>
              </a:r>
              <a:endParaRPr lang="en-US" sz="1200">
                <a:effectLst/>
                <a:latin typeface="Times New Roman"/>
                <a:ea typeface="ＭＳ 明朝"/>
              </a:endParaRPr>
            </a:p>
          </p:txBody>
        </p:sp>
        <p:sp>
          <p:nvSpPr>
            <p:cNvPr id="10" name="Text Box 21"/>
            <p:cNvSpPr txBox="1"/>
            <p:nvPr/>
          </p:nvSpPr>
          <p:spPr>
            <a:xfrm>
              <a:off x="1828800" y="685800"/>
              <a:ext cx="6858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Times New Roman"/>
                  <a:ea typeface="ＭＳ 明朝"/>
                </a:rPr>
                <a:t>Secular</a:t>
              </a:r>
              <a:endParaRPr lang="en-US" sz="1200">
                <a:effectLst/>
                <a:latin typeface="Times New Roman"/>
                <a:ea typeface="ＭＳ 明朝"/>
              </a:endParaRPr>
            </a:p>
          </p:txBody>
        </p:sp>
        <p:sp>
          <p:nvSpPr>
            <p:cNvPr id="11" name="Text Box 22"/>
            <p:cNvSpPr txBox="1"/>
            <p:nvPr/>
          </p:nvSpPr>
          <p:spPr>
            <a:xfrm>
              <a:off x="2628900" y="685800"/>
              <a:ext cx="6858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Times New Roman"/>
                  <a:ea typeface="ＭＳ 明朝"/>
                </a:rPr>
                <a:t>Hybrid</a:t>
              </a:r>
              <a:endParaRPr lang="en-US" sz="1200">
                <a:effectLst/>
                <a:latin typeface="Times New Roman"/>
                <a:ea typeface="ＭＳ 明朝"/>
              </a:endParaRPr>
            </a:p>
          </p:txBody>
        </p:sp>
        <p:sp>
          <p:nvSpPr>
            <p:cNvPr id="12" name="Text Box 23"/>
            <p:cNvSpPr txBox="1"/>
            <p:nvPr/>
          </p:nvSpPr>
          <p:spPr>
            <a:xfrm>
              <a:off x="3429000" y="685800"/>
              <a:ext cx="9144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a:effectLst/>
                  <a:latin typeface="Times New Roman"/>
                  <a:ea typeface="ＭＳ 明朝"/>
                </a:rPr>
                <a:t>Religious</a:t>
              </a:r>
              <a:endParaRPr lang="en-US" sz="1200">
                <a:effectLst/>
                <a:latin typeface="Times New Roman"/>
                <a:ea typeface="ＭＳ 明朝"/>
              </a:endParaRPr>
            </a:p>
          </p:txBody>
        </p:sp>
        <p:sp>
          <p:nvSpPr>
            <p:cNvPr id="13" name="Rectangle 12"/>
            <p:cNvSpPr/>
            <p:nvPr/>
          </p:nvSpPr>
          <p:spPr>
            <a:xfrm>
              <a:off x="114300" y="1955800"/>
              <a:ext cx="1028700" cy="457200"/>
            </a:xfrm>
            <a:prstGeom prst="rect">
              <a:avLst/>
            </a:prstGeom>
            <a:solidFill>
              <a:srgbClr val="9CC2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b="1">
                  <a:solidFill>
                    <a:srgbClr val="000000"/>
                  </a:solidFill>
                  <a:effectLst/>
                  <a:latin typeface="Times New Roman"/>
                  <a:ea typeface="ＭＳ 明朝"/>
                </a:rPr>
                <a:t>Focus on </a:t>
              </a:r>
              <a:endParaRPr lang="en-US" sz="1200">
                <a:effectLst/>
                <a:latin typeface="Times New Roman"/>
                <a:ea typeface="ＭＳ 明朝"/>
              </a:endParaRPr>
            </a:p>
            <a:p>
              <a:pPr marL="0" marR="0" algn="ctr">
                <a:spcBef>
                  <a:spcPts val="0"/>
                </a:spcBef>
                <a:spcAft>
                  <a:spcPts val="0"/>
                </a:spcAft>
              </a:pPr>
              <a:r>
                <a:rPr lang="en-US" sz="1000" b="1">
                  <a:solidFill>
                    <a:srgbClr val="000000"/>
                  </a:solidFill>
                  <a:effectLst/>
                  <a:latin typeface="Times New Roman"/>
                  <a:ea typeface="ＭＳ 明朝"/>
                </a:rPr>
                <a:t>Self</a:t>
              </a:r>
              <a:endParaRPr lang="en-US" sz="1200">
                <a:effectLst/>
                <a:latin typeface="Times New Roman"/>
                <a:ea typeface="ＭＳ 明朝"/>
              </a:endParaRPr>
            </a:p>
          </p:txBody>
        </p:sp>
        <p:sp>
          <p:nvSpPr>
            <p:cNvPr id="14" name="Rectangle 13"/>
            <p:cNvSpPr/>
            <p:nvPr/>
          </p:nvSpPr>
          <p:spPr>
            <a:xfrm>
              <a:off x="4800600" y="1955800"/>
              <a:ext cx="1028700" cy="4572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000" b="1">
                  <a:solidFill>
                    <a:srgbClr val="FFFFFF"/>
                  </a:solidFill>
                  <a:effectLst/>
                  <a:latin typeface="Times New Roman"/>
                  <a:ea typeface="ＭＳ 明朝"/>
                </a:rPr>
                <a:t>Focus on Institution</a:t>
              </a:r>
              <a:endParaRPr lang="en-US" sz="1200">
                <a:effectLst/>
                <a:latin typeface="Times New Roman"/>
                <a:ea typeface="ＭＳ 明朝"/>
              </a:endParaRPr>
            </a:p>
          </p:txBody>
        </p:sp>
        <p:sp>
          <p:nvSpPr>
            <p:cNvPr id="15" name="Text Box 26"/>
            <p:cNvSpPr txBox="1"/>
            <p:nvPr/>
          </p:nvSpPr>
          <p:spPr>
            <a:xfrm>
              <a:off x="1485900" y="1828800"/>
              <a:ext cx="29718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i="1">
                  <a:effectLst/>
                  <a:latin typeface="Times New Roman"/>
                  <a:ea typeface="ＭＳ 明朝"/>
                </a:rPr>
                <a:t>Spirituality			       Religiosity</a:t>
              </a:r>
              <a:endParaRPr lang="en-US" sz="1200">
                <a:effectLst/>
                <a:latin typeface="Times New Roman"/>
                <a:ea typeface="ＭＳ 明朝"/>
              </a:endParaRPr>
            </a:p>
          </p:txBody>
        </p:sp>
        <p:sp>
          <p:nvSpPr>
            <p:cNvPr id="16" name="Text Box 27"/>
            <p:cNvSpPr txBox="1"/>
            <p:nvPr/>
          </p:nvSpPr>
          <p:spPr>
            <a:xfrm>
              <a:off x="1485900" y="2286000"/>
              <a:ext cx="2971800" cy="342900"/>
            </a:xfrm>
            <a:prstGeom prst="rect">
              <a:avLst/>
            </a:prstGeom>
            <a:noFill/>
            <a:ln>
              <a:noFill/>
            </a:ln>
            <a:effectLst/>
            <a:extLs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200" b="1" i="1">
                  <a:effectLst/>
                  <a:latin typeface="Times New Roman"/>
                  <a:ea typeface="ＭＳ 明朝"/>
                </a:rPr>
                <a:t>Commoditized		         Institutionalized</a:t>
              </a:r>
              <a:endParaRPr lang="en-US" sz="1200">
                <a:effectLst/>
                <a:latin typeface="Times New Roman"/>
                <a:ea typeface="ＭＳ 明朝"/>
              </a:endParaRPr>
            </a:p>
          </p:txBody>
        </p:sp>
        <p:cxnSp>
          <p:nvCxnSpPr>
            <p:cNvPr id="17" name="Straight Arrow Connector 16"/>
            <p:cNvCxnSpPr/>
            <p:nvPr/>
          </p:nvCxnSpPr>
          <p:spPr>
            <a:xfrm>
              <a:off x="1485900" y="2171700"/>
              <a:ext cx="2971800" cy="0"/>
            </a:xfrm>
            <a:prstGeom prst="straightConnector1">
              <a:avLst/>
            </a:prstGeom>
            <a:ln w="57150" cmpd="sng">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4954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Holistic Tourism </a:t>
            </a:r>
          </a:p>
        </p:txBody>
      </p:sp>
      <p:sp>
        <p:nvSpPr>
          <p:cNvPr id="3" name="Content Placeholder 2"/>
          <p:cNvSpPr>
            <a:spLocks noGrp="1"/>
          </p:cNvSpPr>
          <p:nvPr>
            <p:ph idx="1"/>
          </p:nvPr>
        </p:nvSpPr>
        <p:spPr/>
        <p:txBody>
          <a:bodyPr>
            <a:normAutofit/>
          </a:bodyPr>
          <a:lstStyle/>
          <a:p>
            <a:r>
              <a:rPr lang="en-US" sz="2000" dirty="0">
                <a:solidFill>
                  <a:srgbClr val="002060"/>
                </a:solidFill>
              </a:rPr>
              <a:t>Holistic tourism encompasses treatments or activities that encourage self-transformation through balancing the mind, body, and spirit</a:t>
            </a:r>
          </a:p>
          <a:p>
            <a:endParaRPr lang="en-US" sz="2000" dirty="0" smtClean="0">
              <a:solidFill>
                <a:srgbClr val="002060"/>
              </a:solidFill>
            </a:endParaRPr>
          </a:p>
          <a:p>
            <a:r>
              <a:rPr lang="en-US" sz="2000" dirty="0" smtClean="0">
                <a:solidFill>
                  <a:srgbClr val="002060"/>
                </a:solidFill>
              </a:rPr>
              <a:t>Because </a:t>
            </a:r>
            <a:r>
              <a:rPr lang="en-US" sz="2000" dirty="0">
                <a:solidFill>
                  <a:srgbClr val="002060"/>
                </a:solidFill>
              </a:rPr>
              <a:t>of the diversity required for this approach, holistic tourism is often practiced through retreats or other full-featured itineraries</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65" t="26169" r="-865" b="37978"/>
          <a:stretch/>
        </p:blipFill>
        <p:spPr>
          <a:xfrm>
            <a:off x="-1" y="2935705"/>
            <a:ext cx="9272337" cy="2197769"/>
          </a:xfrm>
          <a:prstGeom prst="rect">
            <a:avLst/>
          </a:prstGeom>
        </p:spPr>
      </p:pic>
    </p:spTree>
    <p:extLst>
      <p:ext uri="{BB962C8B-B14F-4D97-AF65-F5344CB8AC3E}">
        <p14:creationId xmlns:p14="http://schemas.microsoft.com/office/powerpoint/2010/main" val="3366401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solidFill>
                  <a:srgbClr val="002060"/>
                </a:solidFill>
              </a:rPr>
              <a:t>Medical Tourism</a:t>
            </a:r>
            <a:endParaRPr lang="en-US" sz="2800" b="1" dirty="0">
              <a:solidFill>
                <a:srgbClr val="002060"/>
              </a:solidFill>
            </a:endParaRPr>
          </a:p>
        </p:txBody>
      </p:sp>
      <p:sp>
        <p:nvSpPr>
          <p:cNvPr id="3" name="Content Placeholder 2"/>
          <p:cNvSpPr>
            <a:spLocks noGrp="1"/>
          </p:cNvSpPr>
          <p:nvPr>
            <p:ph idx="1"/>
          </p:nvPr>
        </p:nvSpPr>
        <p:spPr>
          <a:xfrm>
            <a:off x="457199" y="1200151"/>
            <a:ext cx="8419171" cy="3394472"/>
          </a:xfrm>
        </p:spPr>
        <p:txBody>
          <a:bodyPr>
            <a:normAutofit/>
          </a:bodyPr>
          <a:lstStyle/>
          <a:p>
            <a:r>
              <a:rPr lang="en-US" sz="2000" dirty="0" smtClean="0">
                <a:solidFill>
                  <a:srgbClr val="002060"/>
                </a:solidFill>
              </a:rPr>
              <a:t>Medical tourists fall into one of the four following categories:</a:t>
            </a:r>
          </a:p>
          <a:p>
            <a:pPr lvl="1"/>
            <a:r>
              <a:rPr lang="en-US" sz="1600" dirty="0" smtClean="0">
                <a:solidFill>
                  <a:srgbClr val="002060"/>
                </a:solidFill>
              </a:rPr>
              <a:t>Dedicated – has pre-determined treatment plan and traveling mostly for treatment;</a:t>
            </a:r>
          </a:p>
          <a:p>
            <a:pPr lvl="1"/>
            <a:r>
              <a:rPr lang="en-US" sz="1600" dirty="0" smtClean="0">
                <a:solidFill>
                  <a:srgbClr val="002060"/>
                </a:solidFill>
              </a:rPr>
              <a:t>Hesitant – decide on the treatment option after arriving at the medical tourism destination yet traveling primarily for treatment;</a:t>
            </a:r>
          </a:p>
          <a:p>
            <a:pPr lvl="1"/>
            <a:r>
              <a:rPr lang="en-US" sz="1600" dirty="0" smtClean="0">
                <a:solidFill>
                  <a:srgbClr val="002060"/>
                </a:solidFill>
              </a:rPr>
              <a:t>Holidaying – has pre-determined treatment plan, however, traveling mostly for pleasure, and;</a:t>
            </a:r>
          </a:p>
          <a:p>
            <a:pPr lvl="1"/>
            <a:r>
              <a:rPr lang="en-US" sz="1600" dirty="0" smtClean="0">
                <a:solidFill>
                  <a:srgbClr val="002060"/>
                </a:solidFill>
              </a:rPr>
              <a:t>Opportunistic – decide about the procedure after arrival and traveling primarily for pleasure</a:t>
            </a:r>
            <a:endParaRPr lang="en-US" sz="1600" dirty="0">
              <a:solidFill>
                <a:srgbClr val="002060"/>
              </a:solidFill>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5" t="39921" r="-175" b="30566"/>
          <a:stretch/>
        </p:blipFill>
        <p:spPr>
          <a:xfrm>
            <a:off x="0" y="3625516"/>
            <a:ext cx="9144000" cy="1517984"/>
          </a:xfrm>
          <a:prstGeom prst="rect">
            <a:avLst/>
          </a:prstGeom>
        </p:spPr>
      </p:pic>
    </p:spTree>
    <p:extLst>
      <p:ext uri="{BB962C8B-B14F-4D97-AF65-F5344CB8AC3E}">
        <p14:creationId xmlns:p14="http://schemas.microsoft.com/office/powerpoint/2010/main" val="162926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595979"/>
          </a:xfrm>
        </p:spPr>
        <p:txBody>
          <a:bodyPr>
            <a:normAutofit/>
          </a:bodyPr>
          <a:lstStyle/>
          <a:p>
            <a:r>
              <a:rPr lang="en-US" sz="2800" b="1" dirty="0" smtClean="0">
                <a:solidFill>
                  <a:srgbClr val="002060"/>
                </a:solidFill>
              </a:rPr>
              <a:t>Comparing Medical Tourism and Wellness Tourism</a:t>
            </a:r>
            <a:endParaRPr lang="en-US" sz="2800" b="1" dirty="0">
              <a:solidFill>
                <a:srgbClr val="00206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69394793"/>
              </p:ext>
            </p:extLst>
          </p:nvPr>
        </p:nvGraphicFramePr>
        <p:xfrm>
          <a:off x="161636" y="720183"/>
          <a:ext cx="8813800" cy="3904326"/>
        </p:xfrm>
        <a:graphic>
          <a:graphicData uri="http://schemas.openxmlformats.org/drawingml/2006/table">
            <a:tbl>
              <a:tblPr firstRow="1" bandRow="1">
                <a:tableStyleId>{5C22544A-7EE6-4342-B048-85BDC9FD1C3A}</a:tableStyleId>
              </a:tblPr>
              <a:tblGrid>
                <a:gridCol w="1662546">
                  <a:extLst>
                    <a:ext uri="{9D8B030D-6E8A-4147-A177-3AD203B41FA5}">
                      <a16:colId xmlns:a16="http://schemas.microsoft.com/office/drawing/2014/main" xmlns="" val="20000"/>
                    </a:ext>
                  </a:extLst>
                </a:gridCol>
                <a:gridCol w="3417454">
                  <a:extLst>
                    <a:ext uri="{9D8B030D-6E8A-4147-A177-3AD203B41FA5}">
                      <a16:colId xmlns:a16="http://schemas.microsoft.com/office/drawing/2014/main" xmlns="" val="20001"/>
                    </a:ext>
                  </a:extLst>
                </a:gridCol>
                <a:gridCol w="3733800">
                  <a:extLst>
                    <a:ext uri="{9D8B030D-6E8A-4147-A177-3AD203B41FA5}">
                      <a16:colId xmlns:a16="http://schemas.microsoft.com/office/drawing/2014/main" xmlns="" val="20002"/>
                    </a:ext>
                  </a:extLst>
                </a:gridCol>
              </a:tblGrid>
              <a:tr h="231486">
                <a:tc>
                  <a:txBody>
                    <a:bodyPr/>
                    <a:lstStyle/>
                    <a:p>
                      <a:pPr marL="0" marR="0">
                        <a:spcBef>
                          <a:spcPts val="0"/>
                        </a:spcBef>
                        <a:spcAft>
                          <a:spcPts val="0"/>
                        </a:spcAft>
                      </a:pPr>
                      <a:r>
                        <a:rPr lang="en-US" sz="1200" b="1" dirty="0">
                          <a:solidFill>
                            <a:srgbClr val="FFFFFF"/>
                          </a:solidFill>
                          <a:effectLst/>
                          <a:latin typeface="Calibri"/>
                          <a:ea typeface="ＭＳ 明朝"/>
                          <a:cs typeface="Calibri"/>
                        </a:rPr>
                        <a:t> </a:t>
                      </a:r>
                      <a:endParaRPr lang="en-US" sz="1200" dirty="0">
                        <a:effectLst/>
                        <a:latin typeface="Calibri"/>
                        <a:ea typeface="ＭＳ 明朝"/>
                        <a:cs typeface="Calibri"/>
                      </a:endParaRPr>
                    </a:p>
                  </a:txBody>
                  <a:tcPr marL="68580" marR="68580" marT="0" marB="0"/>
                </a:tc>
                <a:tc>
                  <a:txBody>
                    <a:bodyPr/>
                    <a:lstStyle/>
                    <a:p>
                      <a:pPr marL="0" marR="0" algn="ctr">
                        <a:spcBef>
                          <a:spcPts val="0"/>
                        </a:spcBef>
                        <a:spcAft>
                          <a:spcPts val="0"/>
                        </a:spcAft>
                      </a:pPr>
                      <a:r>
                        <a:rPr lang="en-US" sz="1400" b="1" dirty="0">
                          <a:solidFill>
                            <a:srgbClr val="FFFFFF"/>
                          </a:solidFill>
                          <a:effectLst/>
                          <a:latin typeface="Calibri"/>
                          <a:ea typeface="ＭＳ 明朝"/>
                          <a:cs typeface="Calibri"/>
                        </a:rPr>
                        <a:t>Biomedical Health Paradigm</a:t>
                      </a:r>
                      <a:endParaRPr lang="en-US" sz="1400" dirty="0">
                        <a:effectLst/>
                        <a:latin typeface="Calibri"/>
                        <a:ea typeface="ＭＳ 明朝"/>
                        <a:cs typeface="Calibri"/>
                      </a:endParaRPr>
                    </a:p>
                  </a:txBody>
                  <a:tcPr marL="68580" marR="68580" marT="0" marB="0"/>
                </a:tc>
                <a:tc>
                  <a:txBody>
                    <a:bodyPr/>
                    <a:lstStyle/>
                    <a:p>
                      <a:pPr marL="0" marR="0" algn="ctr">
                        <a:spcBef>
                          <a:spcPts val="0"/>
                        </a:spcBef>
                        <a:spcAft>
                          <a:spcPts val="0"/>
                        </a:spcAft>
                      </a:pPr>
                      <a:r>
                        <a:rPr lang="en-US" sz="1400" b="1" dirty="0">
                          <a:solidFill>
                            <a:srgbClr val="FFFFFF"/>
                          </a:solidFill>
                          <a:effectLst/>
                          <a:latin typeface="Calibri"/>
                          <a:ea typeface="ＭＳ 明朝"/>
                          <a:cs typeface="Calibri"/>
                        </a:rPr>
                        <a:t>Wellness Health Paradigm</a:t>
                      </a:r>
                      <a:endParaRPr lang="en-US" sz="1400" dirty="0">
                        <a:effectLst/>
                        <a:latin typeface="Calibri"/>
                        <a:ea typeface="ＭＳ 明朝"/>
                        <a:cs typeface="Calibri"/>
                      </a:endParaRPr>
                    </a:p>
                  </a:txBody>
                  <a:tcPr marL="68580" marR="68580" marT="0" marB="0"/>
                </a:tc>
                <a:extLst>
                  <a:ext uri="{0D108BD9-81ED-4DB2-BD59-A6C34878D82A}">
                    <a16:rowId xmlns:a16="http://schemas.microsoft.com/office/drawing/2014/main" xmlns="" val="10000"/>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Definition of health</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Absence of disease</a:t>
                      </a:r>
                    </a:p>
                    <a:p>
                      <a:pPr marL="0" marR="0">
                        <a:spcBef>
                          <a:spcPts val="0"/>
                        </a:spcBef>
                        <a:spcAft>
                          <a:spcPts val="0"/>
                        </a:spcAft>
                      </a:pPr>
                      <a:r>
                        <a:rPr lang="en-US" sz="1200" dirty="0">
                          <a:solidFill>
                            <a:srgbClr val="0F7FC5"/>
                          </a:solidFill>
                          <a:effectLst/>
                          <a:latin typeface="Calibri"/>
                          <a:ea typeface="ＭＳ 明朝"/>
                          <a:cs typeface="Calibri"/>
                        </a:rPr>
                        <a:t>Separation of mind and body (‘body as machine’ metaphor)</a:t>
                      </a:r>
                    </a:p>
                  </a:txBody>
                  <a:tcPr marL="68580" marR="68580" marT="0" marB="0"/>
                </a:tc>
                <a:tc>
                  <a:txBody>
                    <a:bodyPr/>
                    <a:lstStyle/>
                    <a:p>
                      <a:pPr marL="0" marR="0">
                        <a:spcBef>
                          <a:spcPts val="0"/>
                        </a:spcBef>
                        <a:spcAft>
                          <a:spcPts val="0"/>
                        </a:spcAft>
                      </a:pPr>
                      <a:r>
                        <a:rPr lang="en-US" sz="1200">
                          <a:solidFill>
                            <a:srgbClr val="0F7FC5"/>
                          </a:solidFill>
                          <a:effectLst/>
                          <a:latin typeface="Calibri"/>
                          <a:ea typeface="ＭＳ 明朝"/>
                          <a:cs typeface="Calibri"/>
                        </a:rPr>
                        <a:t>Positive functioning; a balance between internal and external forces</a:t>
                      </a:r>
                    </a:p>
                    <a:p>
                      <a:pPr marL="0" marR="0">
                        <a:spcBef>
                          <a:spcPts val="0"/>
                        </a:spcBef>
                        <a:spcAft>
                          <a:spcPts val="0"/>
                        </a:spcAft>
                      </a:pPr>
                      <a:r>
                        <a:rPr lang="en-US" sz="1200">
                          <a:solidFill>
                            <a:srgbClr val="0F7FC5"/>
                          </a:solidFill>
                          <a:effectLst/>
                          <a:latin typeface="Calibri"/>
                          <a:ea typeface="ＭＳ 明朝"/>
                          <a:cs typeface="Calibri"/>
                        </a:rPr>
                        <a:t>Oneness of body/mind/spirit (body as part of an integrated, multidimensional system) interlinked with external system</a:t>
                      </a:r>
                    </a:p>
                  </a:txBody>
                  <a:tcPr marL="68580" marR="68580" marT="0" marB="0"/>
                </a:tc>
                <a:extLst>
                  <a:ext uri="{0D108BD9-81ED-4DB2-BD59-A6C34878D82A}">
                    <a16:rowId xmlns:a16="http://schemas.microsoft.com/office/drawing/2014/main" xmlns="" val="10001"/>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Definition of disease</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A biological process where pathogens damage the ‘body machine’</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A systemic imbalance, mostly not reducible to a single biologic cause</a:t>
                      </a:r>
                    </a:p>
                  </a:txBody>
                  <a:tcPr marL="68580" marR="68580" marT="0" marB="0"/>
                </a:tc>
                <a:extLst>
                  <a:ext uri="{0D108BD9-81ED-4DB2-BD59-A6C34878D82A}">
                    <a16:rowId xmlns:a16="http://schemas.microsoft.com/office/drawing/2014/main" xmlns="" val="10002"/>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Relationship between health and disease</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Health and disease are dichotomous opposites</a:t>
                      </a:r>
                    </a:p>
                    <a:p>
                      <a:pPr marL="0" marR="0">
                        <a:spcBef>
                          <a:spcPts val="0"/>
                        </a:spcBef>
                        <a:spcAft>
                          <a:spcPts val="0"/>
                        </a:spcAft>
                      </a:pPr>
                      <a:r>
                        <a:rPr lang="en-US" sz="1200" dirty="0">
                          <a:solidFill>
                            <a:srgbClr val="0F7FC5"/>
                          </a:solidFill>
                          <a:effectLst/>
                          <a:latin typeface="Calibri"/>
                          <a:ea typeface="ＭＳ 明朝"/>
                          <a:cs typeface="Calibri"/>
                        </a:rPr>
                        <a:t>Health and disease are objective, observable phenomena</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Health and disease are two separate dimensions</a:t>
                      </a:r>
                    </a:p>
                    <a:p>
                      <a:pPr marL="0" marR="0">
                        <a:spcBef>
                          <a:spcPts val="0"/>
                        </a:spcBef>
                        <a:spcAft>
                          <a:spcPts val="0"/>
                        </a:spcAft>
                      </a:pPr>
                      <a:r>
                        <a:rPr lang="en-US" sz="1200" dirty="0">
                          <a:solidFill>
                            <a:srgbClr val="0F7FC5"/>
                          </a:solidFill>
                          <a:effectLst/>
                          <a:latin typeface="Calibri"/>
                          <a:ea typeface="ＭＳ 明朝"/>
                          <a:cs typeface="Calibri"/>
                        </a:rPr>
                        <a:t>Health and disease are subjective and perceptual phenomenon</a:t>
                      </a:r>
                    </a:p>
                  </a:txBody>
                  <a:tcPr marL="68580" marR="68580" marT="0" marB="0"/>
                </a:tc>
                <a:extLst>
                  <a:ext uri="{0D108BD9-81ED-4DB2-BD59-A6C34878D82A}">
                    <a16:rowId xmlns:a16="http://schemas.microsoft.com/office/drawing/2014/main" xmlns="" val="10003"/>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Focus of health care</a:t>
                      </a:r>
                    </a:p>
                  </a:txBody>
                  <a:tcPr marL="68580" marR="68580" marT="0" marB="0"/>
                </a:tc>
                <a:tc>
                  <a:txBody>
                    <a:bodyPr/>
                    <a:lstStyle/>
                    <a:p>
                      <a:pPr marL="0" marR="0">
                        <a:spcBef>
                          <a:spcPts val="0"/>
                        </a:spcBef>
                        <a:spcAft>
                          <a:spcPts val="0"/>
                        </a:spcAft>
                      </a:pPr>
                      <a:r>
                        <a:rPr lang="en-US" sz="1200">
                          <a:solidFill>
                            <a:srgbClr val="0F7FC5"/>
                          </a:solidFill>
                          <a:effectLst/>
                          <a:latin typeface="Calibri"/>
                          <a:ea typeface="ＭＳ 明朝"/>
                          <a:cs typeface="Calibri"/>
                        </a:rPr>
                        <a:t>Short-term focus on curing or alleviating disease symptoms</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Long-term focus on health prevention</a:t>
                      </a:r>
                    </a:p>
                  </a:txBody>
                  <a:tcPr marL="68580" marR="68580" marT="0" marB="0"/>
                </a:tc>
                <a:extLst>
                  <a:ext uri="{0D108BD9-81ED-4DB2-BD59-A6C34878D82A}">
                    <a16:rowId xmlns:a16="http://schemas.microsoft.com/office/drawing/2014/main" xmlns="" val="10004"/>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Characteristics of health care and intervention process</a:t>
                      </a:r>
                    </a:p>
                  </a:txBody>
                  <a:tcPr marL="68580" marR="68580" marT="0" marB="0"/>
                </a:tc>
                <a:tc>
                  <a:txBody>
                    <a:bodyPr/>
                    <a:lstStyle/>
                    <a:p>
                      <a:pPr marL="0" marR="0">
                        <a:spcBef>
                          <a:spcPts val="0"/>
                        </a:spcBef>
                        <a:spcAft>
                          <a:spcPts val="0"/>
                        </a:spcAft>
                      </a:pPr>
                      <a:r>
                        <a:rPr lang="en-US" sz="1200">
                          <a:solidFill>
                            <a:srgbClr val="0F7FC5"/>
                          </a:solidFill>
                          <a:effectLst/>
                          <a:latin typeface="Calibri"/>
                          <a:ea typeface="ＭＳ 明朝"/>
                          <a:cs typeface="Calibri"/>
                        </a:rPr>
                        <a:t>Standardized care</a:t>
                      </a:r>
                    </a:p>
                    <a:p>
                      <a:pPr marL="0" marR="0">
                        <a:spcBef>
                          <a:spcPts val="0"/>
                        </a:spcBef>
                        <a:spcAft>
                          <a:spcPts val="0"/>
                        </a:spcAft>
                      </a:pPr>
                      <a:r>
                        <a:rPr lang="en-US" sz="1200">
                          <a:solidFill>
                            <a:srgbClr val="0F7FC5"/>
                          </a:solidFill>
                          <a:effectLst/>
                          <a:latin typeface="Calibri"/>
                          <a:ea typeface="ＭＳ 明朝"/>
                          <a:cs typeface="Calibri"/>
                        </a:rPr>
                        <a:t>High tech/low touch</a:t>
                      </a:r>
                    </a:p>
                    <a:p>
                      <a:pPr marL="0" marR="0">
                        <a:spcBef>
                          <a:spcPts val="0"/>
                        </a:spcBef>
                        <a:spcAft>
                          <a:spcPts val="0"/>
                        </a:spcAft>
                      </a:pPr>
                      <a:r>
                        <a:rPr lang="en-US" sz="1200">
                          <a:solidFill>
                            <a:srgbClr val="0F7FC5"/>
                          </a:solidFill>
                          <a:effectLst/>
                          <a:latin typeface="Calibri"/>
                          <a:ea typeface="ＭＳ 明朝"/>
                          <a:cs typeface="Calibri"/>
                        </a:rPr>
                        <a:t>Intervention focuses on invasive procedures, pharmaceutical drugs and high-tech diagnostics</a:t>
                      </a:r>
                    </a:p>
                    <a:p>
                      <a:pPr marL="0" marR="0">
                        <a:spcBef>
                          <a:spcPts val="0"/>
                        </a:spcBef>
                        <a:spcAft>
                          <a:spcPts val="0"/>
                        </a:spcAft>
                      </a:pPr>
                      <a:r>
                        <a:rPr lang="en-US" sz="1200">
                          <a:solidFill>
                            <a:srgbClr val="0F7FC5"/>
                          </a:solidFill>
                          <a:effectLst/>
                          <a:latin typeface="Calibri"/>
                          <a:ea typeface="ＭＳ 明朝"/>
                          <a:cs typeface="Calibri"/>
                        </a:rPr>
                        <a:t>Consultation is paternalistic</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Individualized care</a:t>
                      </a:r>
                    </a:p>
                    <a:p>
                      <a:pPr marL="0" marR="0">
                        <a:spcBef>
                          <a:spcPts val="0"/>
                        </a:spcBef>
                        <a:spcAft>
                          <a:spcPts val="0"/>
                        </a:spcAft>
                      </a:pPr>
                      <a:r>
                        <a:rPr lang="en-US" sz="1200" dirty="0">
                          <a:solidFill>
                            <a:srgbClr val="0F7FC5"/>
                          </a:solidFill>
                          <a:effectLst/>
                          <a:latin typeface="Calibri"/>
                          <a:ea typeface="ＭＳ 明朝"/>
                          <a:cs typeface="Calibri"/>
                        </a:rPr>
                        <a:t>Low tech/high touch</a:t>
                      </a:r>
                    </a:p>
                    <a:p>
                      <a:pPr marL="0" marR="0">
                        <a:spcBef>
                          <a:spcPts val="0"/>
                        </a:spcBef>
                        <a:spcAft>
                          <a:spcPts val="0"/>
                        </a:spcAft>
                      </a:pPr>
                      <a:r>
                        <a:rPr lang="en-US" sz="1200" dirty="0">
                          <a:solidFill>
                            <a:srgbClr val="0F7FC5"/>
                          </a:solidFill>
                          <a:effectLst/>
                          <a:latin typeface="Calibri"/>
                          <a:ea typeface="ＭＳ 明朝"/>
                          <a:cs typeface="Calibri"/>
                        </a:rPr>
                        <a:t>Intervention emphasizes non-invasive procedures, lifestyle-based interventions, ‘self-healing’ and herbal medicines</a:t>
                      </a:r>
                    </a:p>
                    <a:p>
                      <a:pPr marL="0" marR="0">
                        <a:spcBef>
                          <a:spcPts val="0"/>
                        </a:spcBef>
                        <a:spcAft>
                          <a:spcPts val="0"/>
                        </a:spcAft>
                      </a:pPr>
                      <a:r>
                        <a:rPr lang="en-US" sz="1200" dirty="0">
                          <a:solidFill>
                            <a:srgbClr val="0F7FC5"/>
                          </a:solidFill>
                          <a:effectLst/>
                          <a:latin typeface="Calibri"/>
                          <a:ea typeface="ＭＳ 明朝"/>
                          <a:cs typeface="Calibri"/>
                        </a:rPr>
                        <a:t>Consultation is participatory, empowering, and empathic</a:t>
                      </a:r>
                    </a:p>
                  </a:txBody>
                  <a:tcPr marL="68580" marR="68580" marT="0" marB="0"/>
                </a:tc>
                <a:extLst>
                  <a:ext uri="{0D108BD9-81ED-4DB2-BD59-A6C34878D82A}">
                    <a16:rowId xmlns:a16="http://schemas.microsoft.com/office/drawing/2014/main" xmlns="" val="10005"/>
                  </a:ext>
                </a:extLst>
              </a:tr>
              <a:tr h="370840">
                <a:tc>
                  <a:txBody>
                    <a:bodyPr/>
                    <a:lstStyle/>
                    <a:p>
                      <a:pPr marL="0" marR="0">
                        <a:spcBef>
                          <a:spcPts val="0"/>
                        </a:spcBef>
                        <a:spcAft>
                          <a:spcPts val="0"/>
                        </a:spcAft>
                      </a:pPr>
                      <a:r>
                        <a:rPr lang="en-US" sz="1200" dirty="0">
                          <a:solidFill>
                            <a:srgbClr val="0F7FC5"/>
                          </a:solidFill>
                          <a:effectLst/>
                          <a:latin typeface="Calibri"/>
                          <a:ea typeface="ＭＳ 明朝"/>
                          <a:cs typeface="Calibri"/>
                        </a:rPr>
                        <a:t>Role of patient</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Patient remains largely passive, authority is inherent in the health professional</a:t>
                      </a:r>
                    </a:p>
                  </a:txBody>
                  <a:tcPr marL="68580" marR="68580" marT="0" marB="0"/>
                </a:tc>
                <a:tc>
                  <a:txBody>
                    <a:bodyPr/>
                    <a:lstStyle/>
                    <a:p>
                      <a:pPr marL="0" marR="0">
                        <a:spcBef>
                          <a:spcPts val="0"/>
                        </a:spcBef>
                        <a:spcAft>
                          <a:spcPts val="0"/>
                        </a:spcAft>
                      </a:pPr>
                      <a:r>
                        <a:rPr lang="en-US" sz="1200" dirty="0">
                          <a:solidFill>
                            <a:srgbClr val="0F7FC5"/>
                          </a:solidFill>
                          <a:effectLst/>
                          <a:latin typeface="Calibri"/>
                          <a:ea typeface="ＭＳ 明朝"/>
                          <a:cs typeface="Calibri"/>
                        </a:rPr>
                        <a:t>Patient must assume self-responsibility and needs to become an active participant</a:t>
                      </a:r>
                    </a:p>
                  </a:txBody>
                  <a:tcPr marL="68580" marR="68580" marT="0" marB="0"/>
                </a:tc>
                <a:extLst>
                  <a:ext uri="{0D108BD9-81ED-4DB2-BD59-A6C34878D82A}">
                    <a16:rowId xmlns:a16="http://schemas.microsoft.com/office/drawing/2014/main" xmlns="" val="10006"/>
                  </a:ext>
                </a:extLst>
              </a:tr>
            </a:tbl>
          </a:graphicData>
        </a:graphic>
      </p:graphicFrame>
      <p:sp>
        <p:nvSpPr>
          <p:cNvPr id="3" name="Rectangle 2"/>
          <p:cNvSpPr/>
          <p:nvPr/>
        </p:nvSpPr>
        <p:spPr>
          <a:xfrm>
            <a:off x="330821" y="4621630"/>
            <a:ext cx="8411737" cy="338554"/>
          </a:xfrm>
          <a:prstGeom prst="rect">
            <a:avLst/>
          </a:prstGeom>
        </p:spPr>
        <p:txBody>
          <a:bodyPr wrap="square">
            <a:spAutoFit/>
          </a:bodyPr>
          <a:lstStyle/>
          <a:p>
            <a:r>
              <a:rPr lang="en-US" sz="1600" baseline="30000" dirty="0" smtClean="0">
                <a:solidFill>
                  <a:srgbClr val="0F7FC5"/>
                </a:solidFill>
                <a:latin typeface="Times New Roman" panose="02020603050405020304" pitchFamily="18" charset="0"/>
                <a:ea typeface="MS Mincho"/>
              </a:rPr>
              <a:t>Source:</a:t>
            </a:r>
            <a:r>
              <a:rPr lang="en-US" sz="1600" dirty="0" smtClean="0">
                <a:solidFill>
                  <a:srgbClr val="0F7FC5"/>
                </a:solidFill>
                <a:latin typeface="Times New Roman" panose="02020603050405020304" pitchFamily="18" charset="0"/>
                <a:ea typeface="MS Mincho"/>
              </a:rPr>
              <a:t> </a:t>
            </a:r>
            <a:r>
              <a:rPr lang="en-US" sz="1600" baseline="30000" dirty="0">
                <a:solidFill>
                  <a:srgbClr val="0F7FC5"/>
                </a:solidFill>
                <a:latin typeface="Times New Roman" panose="02020603050405020304" pitchFamily="18" charset="0"/>
                <a:ea typeface="MS Mincho"/>
              </a:rPr>
              <a:t>Developed from Voigt, C. (2014). Towards a conceptualization of wellness tourism. </a:t>
            </a:r>
            <a:r>
              <a:rPr lang="en-US" sz="1600" i="1" baseline="30000" dirty="0">
                <a:solidFill>
                  <a:srgbClr val="0F7FC5"/>
                </a:solidFill>
                <a:latin typeface="Times New Roman" panose="02020603050405020304" pitchFamily="18" charset="0"/>
                <a:ea typeface="MS Mincho"/>
              </a:rPr>
              <a:t>Wellness tourism: A destination perspective</a:t>
            </a:r>
            <a:r>
              <a:rPr lang="en-US" sz="1600" baseline="30000" dirty="0">
                <a:solidFill>
                  <a:srgbClr val="0F7FC5"/>
                </a:solidFill>
                <a:latin typeface="Times New Roman" panose="02020603050405020304" pitchFamily="18" charset="0"/>
                <a:ea typeface="MS Mincho"/>
              </a:rPr>
              <a:t>, 19-44.</a:t>
            </a:r>
            <a:endParaRPr lang="en-US" sz="1600" dirty="0">
              <a:solidFill>
                <a:srgbClr val="0F7FC5"/>
              </a:solidFill>
            </a:endParaRPr>
          </a:p>
        </p:txBody>
      </p:sp>
    </p:spTree>
    <p:extLst>
      <p:ext uri="{BB962C8B-B14F-4D97-AF65-F5344CB8AC3E}">
        <p14:creationId xmlns:p14="http://schemas.microsoft.com/office/powerpoint/2010/main" val="80130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Occupational Wellness</a:t>
            </a:r>
          </a:p>
        </p:txBody>
      </p:sp>
      <p:sp>
        <p:nvSpPr>
          <p:cNvPr id="3" name="Content Placeholder 2"/>
          <p:cNvSpPr>
            <a:spLocks noGrp="1"/>
          </p:cNvSpPr>
          <p:nvPr>
            <p:ph idx="1"/>
          </p:nvPr>
        </p:nvSpPr>
        <p:spPr>
          <a:xfrm>
            <a:off x="457199" y="1200151"/>
            <a:ext cx="8419171" cy="3394472"/>
          </a:xfrm>
        </p:spPr>
        <p:txBody>
          <a:bodyPr>
            <a:normAutofit/>
          </a:bodyPr>
          <a:lstStyle/>
          <a:p>
            <a:r>
              <a:rPr lang="en-US" sz="2000" dirty="0">
                <a:solidFill>
                  <a:srgbClr val="002060"/>
                </a:solidFill>
              </a:rPr>
              <a:t>Workplace wellness “includes expenditures on programs, services, activities and equipment by employers aimed at improving their employees’ health and wellness </a:t>
            </a:r>
          </a:p>
          <a:p>
            <a:endParaRPr lang="en-US" sz="2000" dirty="0" smtClean="0">
              <a:solidFill>
                <a:srgbClr val="002060"/>
              </a:solidFill>
            </a:endParaRPr>
          </a:p>
          <a:p>
            <a:r>
              <a:rPr lang="en-US" sz="2000" dirty="0" smtClean="0">
                <a:solidFill>
                  <a:srgbClr val="002060"/>
                </a:solidFill>
              </a:rPr>
              <a:t>An </a:t>
            </a:r>
            <a:r>
              <a:rPr lang="en-US" sz="2000" dirty="0">
                <a:solidFill>
                  <a:srgbClr val="002060"/>
                </a:solidFill>
              </a:rPr>
              <a:t>individual’s work-life balance determines how much time they spend at or thinking about work, versus how much time they dedicate to their family and personal life</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6" t="39997" r="-876" b="35006"/>
          <a:stretch/>
        </p:blipFill>
        <p:spPr>
          <a:xfrm>
            <a:off x="-16043" y="3593997"/>
            <a:ext cx="9272337" cy="1524000"/>
          </a:xfrm>
          <a:prstGeom prst="rect">
            <a:avLst/>
          </a:prstGeom>
        </p:spPr>
      </p:pic>
    </p:spTree>
    <p:extLst>
      <p:ext uri="{BB962C8B-B14F-4D97-AF65-F5344CB8AC3E}">
        <p14:creationId xmlns:p14="http://schemas.microsoft.com/office/powerpoint/2010/main" val="1073973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914400"/>
            <a:ext cx="8229600" cy="3680223"/>
          </a:xfrm>
        </p:spPr>
        <p:txBody>
          <a:bodyPr>
            <a:noAutofit/>
          </a:bodyPr>
          <a:lstStyle/>
          <a:p>
            <a:pPr algn="just"/>
            <a:r>
              <a:rPr lang="en-US" sz="1800" dirty="0" smtClean="0">
                <a:solidFill>
                  <a:srgbClr val="002060"/>
                </a:solidFill>
              </a:rPr>
              <a:t>Health tourism is using services to improve physical or psychological health with the help of mineral water springs, climatic conditions, or medical intervention in an area outside one’s place of residence for more than 24 hours and less than one year. </a:t>
            </a:r>
          </a:p>
          <a:p>
            <a:pPr algn="just"/>
            <a:r>
              <a:rPr lang="en-US" sz="1800" dirty="0" smtClean="0">
                <a:solidFill>
                  <a:srgbClr val="002060"/>
                </a:solidFill>
              </a:rPr>
              <a:t>Spas are places devoted to overall well-being through a variety of professional services that encourage the renewal of mind, body, and spirit.</a:t>
            </a:r>
          </a:p>
          <a:p>
            <a:pPr algn="just"/>
            <a:r>
              <a:rPr lang="en-US" sz="1800" dirty="0">
                <a:solidFill>
                  <a:srgbClr val="002060"/>
                </a:solidFill>
              </a:rPr>
              <a:t>Guest who visit spas often share the following characteristics: “(</a:t>
            </a:r>
            <a:r>
              <a:rPr lang="en-US" sz="1800" dirty="0" err="1">
                <a:solidFill>
                  <a:srgbClr val="002060"/>
                </a:solidFill>
              </a:rPr>
              <a:t>i</a:t>
            </a:r>
            <a:r>
              <a:rPr lang="en-US" sz="1800" dirty="0">
                <a:solidFill>
                  <a:srgbClr val="002060"/>
                </a:solidFill>
              </a:rPr>
              <a:t>) a life full of intense anxiety, workload, and insecurity, (ii)look for more intensive experiences of relaxation and rejuvenation, (iii) a wish to restore a balance between work and private life, thus improving quality of life, (iv) a high disposable income and willingness to reward themselves by visiting a wellness and spa </a:t>
            </a:r>
            <a:r>
              <a:rPr lang="en-US" sz="1800" dirty="0" err="1">
                <a:solidFill>
                  <a:srgbClr val="002060"/>
                </a:solidFill>
              </a:rPr>
              <a:t>centre</a:t>
            </a:r>
            <a:r>
              <a:rPr lang="en-US" sz="1800" dirty="0">
                <a:solidFill>
                  <a:srgbClr val="002060"/>
                </a:solidFill>
              </a:rPr>
              <a:t>, (v) requirements to enjoy personal service and care, cleanliness, hygiene and a pleasant atmosphere, reasonable waiting time for using equipment and facilities, and finally, continuous presence and support by skillful staff.”</a:t>
            </a:r>
          </a:p>
        </p:txBody>
      </p:sp>
    </p:spTree>
    <p:extLst>
      <p:ext uri="{BB962C8B-B14F-4D97-AF65-F5344CB8AC3E}">
        <p14:creationId xmlns:p14="http://schemas.microsoft.com/office/powerpoint/2010/main" val="3434554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914400"/>
            <a:ext cx="8229600" cy="3680223"/>
          </a:xfrm>
        </p:spPr>
        <p:txBody>
          <a:bodyPr>
            <a:normAutofit/>
          </a:bodyPr>
          <a:lstStyle/>
          <a:p>
            <a:r>
              <a:rPr lang="en-US" sz="2000" dirty="0">
                <a:solidFill>
                  <a:srgbClr val="002060"/>
                </a:solidFill>
              </a:rPr>
              <a:t>T</a:t>
            </a:r>
            <a:r>
              <a:rPr lang="en-US" sz="2000" dirty="0" smtClean="0">
                <a:solidFill>
                  <a:srgbClr val="002060"/>
                </a:solidFill>
              </a:rPr>
              <a:t>he </a:t>
            </a:r>
            <a:r>
              <a:rPr lang="en-US" sz="2000" dirty="0">
                <a:solidFill>
                  <a:srgbClr val="002060"/>
                </a:solidFill>
              </a:rPr>
              <a:t>people who visit spas are typically motivated by “(</a:t>
            </a:r>
            <a:r>
              <a:rPr lang="en-US" sz="2000" dirty="0" err="1">
                <a:solidFill>
                  <a:srgbClr val="002060"/>
                </a:solidFill>
              </a:rPr>
              <a:t>i</a:t>
            </a:r>
            <a:r>
              <a:rPr lang="en-US" sz="2000" dirty="0">
                <a:solidFill>
                  <a:srgbClr val="002060"/>
                </a:solidFill>
              </a:rPr>
              <a:t>) an increased orientation to a healthy and aesthetic body, (ii) a general desire for a healthier lifestyle (healthy nutrition), (iii) the quest for spiritual experiences (meditation and yoga), (iv) the pursuit of happiness (as perceived by everyone), (v) the desire to look ‘sexier’ and healthier, and (vi) an increasing demand for non-surgical </a:t>
            </a:r>
            <a:r>
              <a:rPr lang="en-US" sz="2000" dirty="0" smtClean="0">
                <a:solidFill>
                  <a:srgbClr val="002060"/>
                </a:solidFill>
              </a:rPr>
              <a:t>treatments</a:t>
            </a:r>
          </a:p>
          <a:p>
            <a:r>
              <a:rPr lang="en-US" sz="2000" dirty="0">
                <a:solidFill>
                  <a:srgbClr val="002060"/>
                </a:solidFill>
              </a:rPr>
              <a:t>There are four broad categories of hotel spa tourists: Aristocrats, Explorers, Socializers, and Budgeters</a:t>
            </a:r>
            <a:r>
              <a:rPr lang="en-US" sz="2000" dirty="0" smtClean="0">
                <a:solidFill>
                  <a:srgbClr val="002060"/>
                </a:solidFill>
              </a:rPr>
              <a:t>.</a:t>
            </a:r>
          </a:p>
          <a:p>
            <a:r>
              <a:rPr lang="en-US" sz="2000" dirty="0" smtClean="0">
                <a:solidFill>
                  <a:srgbClr val="002060"/>
                </a:solidFill>
              </a:rPr>
              <a:t>There are seven types of spa/wellness capacities: club, cruise ship, day, destination, medical, mineral, and resort/hotel.</a:t>
            </a:r>
            <a:endParaRPr lang="en-US" sz="2000" dirty="0">
              <a:solidFill>
                <a:srgbClr val="002060"/>
              </a:solidFill>
            </a:endParaRPr>
          </a:p>
        </p:txBody>
      </p:sp>
    </p:spTree>
    <p:extLst>
      <p:ext uri="{BB962C8B-B14F-4D97-AF65-F5344CB8AC3E}">
        <p14:creationId xmlns:p14="http://schemas.microsoft.com/office/powerpoint/2010/main" val="179052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Learning Outcomes</a:t>
            </a:r>
          </a:p>
        </p:txBody>
      </p:sp>
      <p:sp>
        <p:nvSpPr>
          <p:cNvPr id="3" name="Content Placeholder 2"/>
          <p:cNvSpPr>
            <a:spLocks noGrp="1"/>
          </p:cNvSpPr>
          <p:nvPr>
            <p:ph idx="1"/>
          </p:nvPr>
        </p:nvSpPr>
        <p:spPr>
          <a:xfrm>
            <a:off x="457200" y="1063229"/>
            <a:ext cx="8229600" cy="3531394"/>
          </a:xfrm>
        </p:spPr>
        <p:txBody>
          <a:bodyPr>
            <a:noAutofit/>
          </a:bodyPr>
          <a:lstStyle/>
          <a:p>
            <a:pPr marL="514350" indent="-514350">
              <a:lnSpc>
                <a:spcPct val="150000"/>
              </a:lnSpc>
              <a:buFont typeface="+mj-lt"/>
              <a:buAutoNum type="arabicPeriod"/>
            </a:pPr>
            <a:r>
              <a:rPr lang="en-US" sz="2000" dirty="0">
                <a:solidFill>
                  <a:srgbClr val="002060"/>
                </a:solidFill>
              </a:rPr>
              <a:t>Define and discuss the full spectrum of </a:t>
            </a:r>
            <a:r>
              <a:rPr lang="en-US" sz="2000" dirty="0" smtClean="0">
                <a:solidFill>
                  <a:srgbClr val="002060"/>
                </a:solidFill>
              </a:rPr>
              <a:t>health and wellness </a:t>
            </a:r>
            <a:r>
              <a:rPr lang="en-US" sz="2000" dirty="0">
                <a:solidFill>
                  <a:srgbClr val="002060"/>
                </a:solidFill>
              </a:rPr>
              <a:t>tourism</a:t>
            </a:r>
          </a:p>
          <a:p>
            <a:pPr marL="514350" indent="-514350">
              <a:lnSpc>
                <a:spcPct val="150000"/>
              </a:lnSpc>
              <a:buFont typeface="+mj-lt"/>
              <a:buAutoNum type="arabicPeriod"/>
            </a:pPr>
            <a:r>
              <a:rPr lang="en-US" sz="2000" dirty="0">
                <a:solidFill>
                  <a:srgbClr val="002060"/>
                </a:solidFill>
              </a:rPr>
              <a:t>Define spas and thermal/mineral springs</a:t>
            </a:r>
          </a:p>
          <a:p>
            <a:pPr marL="514350" indent="-514350">
              <a:lnSpc>
                <a:spcPct val="150000"/>
              </a:lnSpc>
              <a:buFont typeface="+mj-lt"/>
              <a:buAutoNum type="arabicPeriod"/>
            </a:pPr>
            <a:r>
              <a:rPr lang="en-US" sz="2000" dirty="0">
                <a:solidFill>
                  <a:srgbClr val="002060"/>
                </a:solidFill>
              </a:rPr>
              <a:t>Define yoga and meditation practices</a:t>
            </a:r>
          </a:p>
          <a:p>
            <a:pPr marL="514350" indent="-514350">
              <a:lnSpc>
                <a:spcPct val="150000"/>
              </a:lnSpc>
              <a:buFont typeface="+mj-lt"/>
              <a:buAutoNum type="arabicPeriod"/>
            </a:pPr>
            <a:r>
              <a:rPr lang="en-US" sz="2000" dirty="0" smtClean="0">
                <a:solidFill>
                  <a:srgbClr val="002060"/>
                </a:solidFill>
              </a:rPr>
              <a:t>Define </a:t>
            </a:r>
            <a:r>
              <a:rPr lang="en-US" sz="2000" dirty="0">
                <a:solidFill>
                  <a:srgbClr val="002060"/>
                </a:solidFill>
              </a:rPr>
              <a:t>spiritual tourism, </a:t>
            </a:r>
            <a:r>
              <a:rPr lang="en-US" sz="2000" dirty="0" smtClean="0">
                <a:solidFill>
                  <a:srgbClr val="002060"/>
                </a:solidFill>
              </a:rPr>
              <a:t>and </a:t>
            </a:r>
            <a:r>
              <a:rPr lang="en-US" sz="2000" dirty="0">
                <a:solidFill>
                  <a:srgbClr val="002060"/>
                </a:solidFill>
              </a:rPr>
              <a:t>holistic </a:t>
            </a:r>
            <a:r>
              <a:rPr lang="en-US" sz="2000" dirty="0" smtClean="0">
                <a:solidFill>
                  <a:srgbClr val="002060"/>
                </a:solidFill>
              </a:rPr>
              <a:t>tourism</a:t>
            </a:r>
          </a:p>
          <a:p>
            <a:pPr marL="514350" indent="-514350">
              <a:lnSpc>
                <a:spcPct val="150000"/>
              </a:lnSpc>
              <a:buFont typeface="+mj-lt"/>
              <a:buAutoNum type="arabicPeriod"/>
            </a:pPr>
            <a:r>
              <a:rPr lang="en-US" sz="2000" dirty="0" smtClean="0">
                <a:solidFill>
                  <a:srgbClr val="002060"/>
                </a:solidFill>
              </a:rPr>
              <a:t>Define and discuss occupational </a:t>
            </a:r>
            <a:r>
              <a:rPr lang="en-US" sz="2000" dirty="0">
                <a:solidFill>
                  <a:srgbClr val="002060"/>
                </a:solidFill>
              </a:rPr>
              <a:t>wellness </a:t>
            </a:r>
          </a:p>
        </p:txBody>
      </p:sp>
    </p:spTree>
    <p:extLst>
      <p:ext uri="{BB962C8B-B14F-4D97-AF65-F5344CB8AC3E}">
        <p14:creationId xmlns:p14="http://schemas.microsoft.com/office/powerpoint/2010/main" val="1860832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68"/>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914400"/>
            <a:ext cx="8229600" cy="3680223"/>
          </a:xfrm>
        </p:spPr>
        <p:txBody>
          <a:bodyPr>
            <a:normAutofit lnSpcReduction="10000"/>
          </a:bodyPr>
          <a:lstStyle/>
          <a:p>
            <a:r>
              <a:rPr lang="en-US" sz="2000" dirty="0" smtClean="0">
                <a:solidFill>
                  <a:srgbClr val="002060"/>
                </a:solidFill>
              </a:rPr>
              <a:t>Thalassotherapy is the therapeutic use of seawater, marine algae, and marine mud in various body treatments.</a:t>
            </a:r>
          </a:p>
          <a:p>
            <a:r>
              <a:rPr lang="en-US" sz="2000" dirty="0" smtClean="0">
                <a:solidFill>
                  <a:srgbClr val="002060"/>
                </a:solidFill>
              </a:rPr>
              <a:t>Thermal/mineral springs, or hot springs, are naturally occurring thermal springs of water hotter than 98 degrees F.</a:t>
            </a:r>
          </a:p>
          <a:p>
            <a:r>
              <a:rPr lang="en-US" sz="2000" dirty="0" smtClean="0">
                <a:solidFill>
                  <a:srgbClr val="002060"/>
                </a:solidFill>
              </a:rPr>
              <a:t>Yoga is the union of the body, mind, and spirit and grants stress relief through meditation, physical postures, and breathing techniques. </a:t>
            </a:r>
          </a:p>
          <a:p>
            <a:r>
              <a:rPr lang="en-US" sz="2400" dirty="0" smtClean="0"/>
              <a:t>The eight different types of yoga are hatha, </a:t>
            </a:r>
            <a:r>
              <a:rPr lang="en-US" sz="2400" dirty="0" err="1" smtClean="0"/>
              <a:t>bikram</a:t>
            </a:r>
            <a:r>
              <a:rPr lang="en-US" sz="2400" dirty="0" smtClean="0"/>
              <a:t>, hot yoga, </a:t>
            </a:r>
            <a:r>
              <a:rPr lang="en-US" sz="2400" dirty="0" err="1" smtClean="0"/>
              <a:t>iyengar</a:t>
            </a:r>
            <a:r>
              <a:rPr lang="en-US" sz="2400" dirty="0" smtClean="0"/>
              <a:t>, restorative, </a:t>
            </a:r>
            <a:r>
              <a:rPr lang="en-US" sz="2400" dirty="0" err="1" smtClean="0"/>
              <a:t>anusara</a:t>
            </a:r>
            <a:r>
              <a:rPr lang="en-US" sz="2400" dirty="0" smtClean="0"/>
              <a:t>, </a:t>
            </a:r>
            <a:r>
              <a:rPr lang="en-US" sz="2400" dirty="0" err="1" smtClean="0"/>
              <a:t>vinyasa</a:t>
            </a:r>
            <a:r>
              <a:rPr lang="en-US" sz="2400" dirty="0" smtClean="0"/>
              <a:t>, and </a:t>
            </a:r>
            <a:r>
              <a:rPr lang="en-US" sz="2400" dirty="0" err="1" smtClean="0"/>
              <a:t>ashtanga</a:t>
            </a:r>
            <a:r>
              <a:rPr lang="en-US" sz="2400" dirty="0" smtClean="0"/>
              <a:t>. </a:t>
            </a:r>
          </a:p>
          <a:p>
            <a:r>
              <a:rPr lang="en-US" sz="2400" dirty="0" smtClean="0"/>
              <a:t>Yoga tourism is when a guest travels to a destination to practice yoga and a yoga retreat is when the experience is planned and developed around yoga. </a:t>
            </a:r>
            <a:endParaRPr lang="en-US" sz="2400" dirty="0"/>
          </a:p>
        </p:txBody>
      </p:sp>
    </p:spTree>
    <p:extLst>
      <p:ext uri="{BB962C8B-B14F-4D97-AF65-F5344CB8AC3E}">
        <p14:creationId xmlns:p14="http://schemas.microsoft.com/office/powerpoint/2010/main" val="13400036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Autofit/>
          </a:bodyPr>
          <a:lstStyle/>
          <a:p>
            <a:r>
              <a:rPr lang="en-US" sz="2800" b="1" dirty="0" smtClean="0">
                <a:solidFill>
                  <a:srgbClr val="002060"/>
                </a:solidFill>
              </a:rPr>
              <a:t>Summary </a:t>
            </a:r>
            <a:endParaRPr lang="en-US" sz="2800" b="1" dirty="0">
              <a:solidFill>
                <a:srgbClr val="002060"/>
              </a:solidFill>
            </a:endParaRPr>
          </a:p>
        </p:txBody>
      </p:sp>
      <p:sp>
        <p:nvSpPr>
          <p:cNvPr id="3" name="Content Placeholder 2"/>
          <p:cNvSpPr>
            <a:spLocks noGrp="1"/>
          </p:cNvSpPr>
          <p:nvPr>
            <p:ph idx="1"/>
          </p:nvPr>
        </p:nvSpPr>
        <p:spPr>
          <a:xfrm>
            <a:off x="457200" y="914400"/>
            <a:ext cx="8229600" cy="3680223"/>
          </a:xfrm>
        </p:spPr>
        <p:txBody>
          <a:bodyPr>
            <a:noAutofit/>
          </a:bodyPr>
          <a:lstStyle/>
          <a:p>
            <a:r>
              <a:rPr lang="en-US" sz="2000" dirty="0" smtClean="0">
                <a:solidFill>
                  <a:srgbClr val="002060"/>
                </a:solidFill>
              </a:rPr>
              <a:t>Spiritual hospitality and tourism is the act of visiting somewhere locally, nationally, or abroad to visit spiritual places such as mosques, churches or synagogues or natural environments like forests, oceans, or parks.</a:t>
            </a:r>
          </a:p>
          <a:p>
            <a:r>
              <a:rPr lang="en-US" sz="2000" dirty="0" smtClean="0">
                <a:solidFill>
                  <a:srgbClr val="002060"/>
                </a:solidFill>
              </a:rPr>
              <a:t>Holistic tourism encompasses treatments or activities that encourage self-transformation through balancing the mind, body, and spirit.</a:t>
            </a:r>
          </a:p>
          <a:p>
            <a:r>
              <a:rPr lang="en-US" sz="2000" dirty="0" smtClean="0">
                <a:solidFill>
                  <a:srgbClr val="002060"/>
                </a:solidFill>
              </a:rPr>
              <a:t>Medical tourism is the practice of visiting another location or country for medical care</a:t>
            </a:r>
          </a:p>
          <a:p>
            <a:r>
              <a:rPr lang="en-US" sz="2000" dirty="0" smtClean="0">
                <a:solidFill>
                  <a:srgbClr val="002060"/>
                </a:solidFill>
              </a:rPr>
              <a:t>Medical tourists fall into four categories: dedicated, hesitant, holidaying, or opportunistic. </a:t>
            </a:r>
          </a:p>
          <a:p>
            <a:r>
              <a:rPr lang="en-US" sz="2000" dirty="0" smtClean="0">
                <a:solidFill>
                  <a:srgbClr val="002060"/>
                </a:solidFill>
              </a:rPr>
              <a:t>Workplace wellness includes expenditures on programs, services, activities, and equipment by employers aimed at improving their employees’ health and wellness. </a:t>
            </a:r>
            <a:endParaRPr lang="en-US" sz="2000" dirty="0">
              <a:solidFill>
                <a:srgbClr val="002060"/>
              </a:solidFill>
            </a:endParaRPr>
          </a:p>
        </p:txBody>
      </p:sp>
    </p:spTree>
    <p:extLst>
      <p:ext uri="{BB962C8B-B14F-4D97-AF65-F5344CB8AC3E}">
        <p14:creationId xmlns:p14="http://schemas.microsoft.com/office/powerpoint/2010/main" val="766884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8" t="20823" r="-238" b="23557"/>
          <a:stretch/>
        </p:blipFill>
        <p:spPr>
          <a:xfrm>
            <a:off x="-1" y="581064"/>
            <a:ext cx="9143999" cy="3392221"/>
          </a:xfrm>
          <a:prstGeom prst="rect">
            <a:avLst/>
          </a:prstGeom>
        </p:spPr>
      </p:pic>
      <p:sp>
        <p:nvSpPr>
          <p:cNvPr id="2" name="Title 1"/>
          <p:cNvSpPr>
            <a:spLocks noGrp="1"/>
          </p:cNvSpPr>
          <p:nvPr>
            <p:ph type="title"/>
          </p:nvPr>
        </p:nvSpPr>
        <p:spPr>
          <a:xfrm>
            <a:off x="457198" y="-112899"/>
            <a:ext cx="8229600" cy="857250"/>
          </a:xfrm>
        </p:spPr>
        <p:txBody>
          <a:bodyPr>
            <a:normAutofit/>
          </a:bodyPr>
          <a:lstStyle/>
          <a:p>
            <a:r>
              <a:rPr lang="en-US" sz="2800" b="1" dirty="0">
                <a:solidFill>
                  <a:srgbClr val="002060"/>
                </a:solidFill>
              </a:rPr>
              <a:t>Case Study: Canyon Ranch</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80771" y="3009022"/>
            <a:ext cx="3752323" cy="836417"/>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0771" y="4096740"/>
            <a:ext cx="4511491" cy="954107"/>
          </a:xfrm>
          <a:prstGeom prst="rect">
            <a:avLst/>
          </a:prstGeom>
          <a:noFill/>
        </p:spPr>
        <p:txBody>
          <a:bodyPr wrap="none" rtlCol="0">
            <a:spAutoFit/>
          </a:bodyPr>
          <a:lstStyle/>
          <a:p>
            <a:r>
              <a:rPr lang="en-US" sz="1400" dirty="0" smtClean="0">
                <a:solidFill>
                  <a:srgbClr val="002060"/>
                </a:solidFill>
              </a:rPr>
              <a:t>Click the following links to learn more about Canyon Ranch.</a:t>
            </a:r>
          </a:p>
          <a:p>
            <a:pPr marL="285750" indent="-285750">
              <a:buFont typeface="Arial" panose="020B0604020202020204" pitchFamily="34" charset="0"/>
              <a:buChar char="•"/>
            </a:pPr>
            <a:r>
              <a:rPr lang="en-US" sz="1400" dirty="0">
                <a:hlinkClick r:id="rId5"/>
              </a:rPr>
              <a:t>https://</a:t>
            </a:r>
            <a:r>
              <a:rPr lang="en-US" sz="1400" dirty="0" smtClean="0">
                <a:hlinkClick r:id="rId5"/>
              </a:rPr>
              <a:t>www.youtube.com/watch?v=8azawK81rDE</a:t>
            </a:r>
            <a:endParaRPr lang="en-US" sz="1400" dirty="0" smtClean="0"/>
          </a:p>
          <a:p>
            <a:pPr marL="285750" indent="-285750">
              <a:buFont typeface="Arial" panose="020B0604020202020204" pitchFamily="34" charset="0"/>
              <a:buChar char="•"/>
            </a:pPr>
            <a:r>
              <a:rPr lang="en-US" sz="1400" dirty="0">
                <a:hlinkClick r:id="rId6"/>
              </a:rPr>
              <a:t>https://</a:t>
            </a:r>
            <a:r>
              <a:rPr lang="en-US" sz="1400" dirty="0" smtClean="0">
                <a:hlinkClick r:id="rId6"/>
              </a:rPr>
              <a:t>www.youtube.com/watch?v=O9ESLI5gevU</a:t>
            </a:r>
            <a:endParaRPr lang="en-US" sz="1400" dirty="0" smtClean="0"/>
          </a:p>
          <a:p>
            <a:pPr marL="285750" indent="-285750">
              <a:buFont typeface="Arial" panose="020B0604020202020204" pitchFamily="34" charset="0"/>
              <a:buChar char="•"/>
            </a:pPr>
            <a:r>
              <a:rPr lang="en-US" sz="1400" dirty="0">
                <a:hlinkClick r:id="rId7"/>
              </a:rPr>
              <a:t>https://www.youtube.com/watch?v=tZ2L8q1ZozA</a:t>
            </a:r>
            <a:endParaRPr lang="en-US" sz="1400" dirty="0">
              <a:solidFill>
                <a:srgbClr val="002060"/>
              </a:solidFill>
            </a:endParaRPr>
          </a:p>
        </p:txBody>
      </p:sp>
    </p:spTree>
    <p:extLst>
      <p:ext uri="{BB962C8B-B14F-4D97-AF65-F5344CB8AC3E}">
        <p14:creationId xmlns:p14="http://schemas.microsoft.com/office/powerpoint/2010/main" val="20672926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Spectrum of Health and Wellness Tourism</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82817862"/>
              </p:ext>
            </p:extLst>
          </p:nvPr>
        </p:nvGraphicFramePr>
        <p:xfrm>
          <a:off x="300184" y="1063229"/>
          <a:ext cx="8386616" cy="3197044"/>
        </p:xfrm>
        <a:graphic>
          <a:graphicData uri="http://schemas.openxmlformats.org/drawingml/2006/table">
            <a:tbl>
              <a:tblPr firstRow="1" bandRow="1">
                <a:tableStyleId>{5C22544A-7EE6-4342-B048-85BDC9FD1C3A}</a:tableStyleId>
              </a:tblPr>
              <a:tblGrid>
                <a:gridCol w="1119907">
                  <a:extLst>
                    <a:ext uri="{9D8B030D-6E8A-4147-A177-3AD203B41FA5}">
                      <a16:colId xmlns:a16="http://schemas.microsoft.com/office/drawing/2014/main" xmlns="" val="20000"/>
                    </a:ext>
                  </a:extLst>
                </a:gridCol>
                <a:gridCol w="1073727">
                  <a:extLst>
                    <a:ext uri="{9D8B030D-6E8A-4147-A177-3AD203B41FA5}">
                      <a16:colId xmlns:a16="http://schemas.microsoft.com/office/drawing/2014/main" xmlns="" val="20001"/>
                    </a:ext>
                  </a:extLst>
                </a:gridCol>
                <a:gridCol w="1400630">
                  <a:extLst>
                    <a:ext uri="{9D8B030D-6E8A-4147-A177-3AD203B41FA5}">
                      <a16:colId xmlns:a16="http://schemas.microsoft.com/office/drawing/2014/main" xmlns="" val="20002"/>
                    </a:ext>
                  </a:extLst>
                </a:gridCol>
                <a:gridCol w="1254825">
                  <a:extLst>
                    <a:ext uri="{9D8B030D-6E8A-4147-A177-3AD203B41FA5}">
                      <a16:colId xmlns:a16="http://schemas.microsoft.com/office/drawing/2014/main" xmlns="" val="20003"/>
                    </a:ext>
                  </a:extLst>
                </a:gridCol>
                <a:gridCol w="1141351">
                  <a:extLst>
                    <a:ext uri="{9D8B030D-6E8A-4147-A177-3AD203B41FA5}">
                      <a16:colId xmlns:a16="http://schemas.microsoft.com/office/drawing/2014/main" xmlns="" val="20004"/>
                    </a:ext>
                  </a:extLst>
                </a:gridCol>
                <a:gridCol w="1322451">
                  <a:extLst>
                    <a:ext uri="{9D8B030D-6E8A-4147-A177-3AD203B41FA5}">
                      <a16:colId xmlns:a16="http://schemas.microsoft.com/office/drawing/2014/main" xmlns="" val="20005"/>
                    </a:ext>
                  </a:extLst>
                </a:gridCol>
                <a:gridCol w="1073725">
                  <a:extLst>
                    <a:ext uri="{9D8B030D-6E8A-4147-A177-3AD203B41FA5}">
                      <a16:colId xmlns:a16="http://schemas.microsoft.com/office/drawing/2014/main" xmlns="" val="20006"/>
                    </a:ext>
                  </a:extLst>
                </a:gridCol>
              </a:tblGrid>
              <a:tr h="642406">
                <a:tc>
                  <a:txBody>
                    <a:bodyPr/>
                    <a:lstStyle/>
                    <a:p>
                      <a:pPr marL="0" marR="0" algn="ctr">
                        <a:spcBef>
                          <a:spcPts val="0"/>
                        </a:spcBef>
                        <a:spcAft>
                          <a:spcPts val="0"/>
                        </a:spcAft>
                      </a:pPr>
                      <a:r>
                        <a:rPr lang="en-US" sz="1400" b="1" dirty="0">
                          <a:effectLst/>
                          <a:latin typeface="Calibri"/>
                          <a:ea typeface="ＭＳ 明朝"/>
                          <a:cs typeface="Calibri"/>
                        </a:rPr>
                        <a:t>Physical Healing</a:t>
                      </a:r>
                      <a:endParaRPr lang="en-US" sz="1400" dirty="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dirty="0">
                          <a:effectLst/>
                          <a:latin typeface="Calibri"/>
                          <a:ea typeface="ＭＳ 明朝"/>
                          <a:cs typeface="Calibri"/>
                        </a:rPr>
                        <a:t>Beauty Treatments</a:t>
                      </a:r>
                      <a:endParaRPr lang="en-US" sz="1400" dirty="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a:effectLst/>
                          <a:latin typeface="Calibri"/>
                          <a:ea typeface="ＭＳ 明朝"/>
                          <a:cs typeface="Calibri"/>
                        </a:rPr>
                        <a:t>Relaxation/ Rest</a:t>
                      </a:r>
                      <a:endParaRPr lang="en-US" sz="140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a:effectLst/>
                          <a:latin typeface="Calibri"/>
                          <a:ea typeface="ＭＳ 明朝"/>
                          <a:cs typeface="Calibri"/>
                        </a:rPr>
                        <a:t>Leisure/ Entertainment</a:t>
                      </a:r>
                      <a:endParaRPr lang="en-US" sz="140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a:effectLst/>
                          <a:latin typeface="Calibri"/>
                          <a:ea typeface="ＭＳ 明朝"/>
                          <a:cs typeface="Calibri"/>
                        </a:rPr>
                        <a:t>Life/Work Balance</a:t>
                      </a:r>
                      <a:endParaRPr lang="en-US" sz="140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a:effectLst/>
                          <a:latin typeface="Calibri"/>
                          <a:ea typeface="ＭＳ 明朝"/>
                          <a:cs typeface="Calibri"/>
                        </a:rPr>
                        <a:t>Psychological</a:t>
                      </a:r>
                      <a:endParaRPr lang="en-US" sz="1400">
                        <a:effectLst/>
                        <a:latin typeface="Calibri"/>
                        <a:ea typeface="ＭＳ 明朝"/>
                        <a:cs typeface="Calibri"/>
                      </a:endParaRPr>
                    </a:p>
                  </a:txBody>
                  <a:tcPr marL="68580" marR="68580" marT="0" marB="0" anchor="ctr" anchorCtr="1"/>
                </a:tc>
                <a:tc>
                  <a:txBody>
                    <a:bodyPr/>
                    <a:lstStyle/>
                    <a:p>
                      <a:pPr marL="0" marR="0" algn="ctr">
                        <a:spcBef>
                          <a:spcPts val="0"/>
                        </a:spcBef>
                        <a:spcAft>
                          <a:spcPts val="0"/>
                        </a:spcAft>
                      </a:pPr>
                      <a:r>
                        <a:rPr lang="en-US" sz="1400" b="1">
                          <a:effectLst/>
                          <a:latin typeface="Calibri"/>
                          <a:ea typeface="ＭＳ 明朝"/>
                          <a:cs typeface="Calibri"/>
                        </a:rPr>
                        <a:t>Spiritual</a:t>
                      </a:r>
                      <a:endParaRPr lang="en-US" sz="1400">
                        <a:effectLst/>
                        <a:latin typeface="Calibri"/>
                        <a:ea typeface="ＭＳ 明朝"/>
                        <a:cs typeface="Calibri"/>
                      </a:endParaRPr>
                    </a:p>
                  </a:txBody>
                  <a:tcPr marL="68580" marR="68580" marT="0" marB="0" anchor="ctr" anchorCtr="1"/>
                </a:tc>
                <a:extLst>
                  <a:ext uri="{0D108BD9-81ED-4DB2-BD59-A6C34878D82A}">
                    <a16:rowId xmlns:a16="http://schemas.microsoft.com/office/drawing/2014/main" xmlns="" val="10000"/>
                  </a:ext>
                </a:extLst>
              </a:tr>
              <a:tr h="988276">
                <a:tc>
                  <a:txBody>
                    <a:bodyPr/>
                    <a:lstStyle/>
                    <a:p>
                      <a:pPr marL="0" marR="0" algn="l">
                        <a:spcBef>
                          <a:spcPts val="0"/>
                        </a:spcBef>
                        <a:spcAft>
                          <a:spcPts val="0"/>
                        </a:spcAft>
                      </a:pPr>
                      <a:r>
                        <a:rPr lang="en-US" sz="1400" dirty="0">
                          <a:solidFill>
                            <a:srgbClr val="0070C0"/>
                          </a:solidFill>
                          <a:effectLst/>
                          <a:latin typeface="Calibri"/>
                          <a:ea typeface="ＭＳ 明朝"/>
                          <a:cs typeface="Calibri"/>
                        </a:rPr>
                        <a:t>Medical spas/</a:t>
                      </a:r>
                      <a:r>
                        <a:rPr lang="en-US" sz="1400" dirty="0" smtClean="0">
                          <a:solidFill>
                            <a:srgbClr val="0070C0"/>
                          </a:solidFill>
                          <a:effectLst/>
                          <a:latin typeface="Calibri"/>
                          <a:ea typeface="ＭＳ 明朝"/>
                          <a:cs typeface="Calibri"/>
                        </a:rPr>
                        <a:t>baths</a:t>
                      </a:r>
                      <a:r>
                        <a:rPr lang="en-US" sz="1400" dirty="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Cosmetic surgery </a:t>
                      </a:r>
                      <a:r>
                        <a:rPr lang="en-US" sz="1400" dirty="0" smtClean="0">
                          <a:solidFill>
                            <a:srgbClr val="0070C0"/>
                          </a:solidFill>
                          <a:effectLst/>
                          <a:latin typeface="Calibri"/>
                          <a:ea typeface="ＭＳ 明朝"/>
                          <a:cs typeface="Calibri"/>
                        </a:rPr>
                        <a:t>trips</a:t>
                      </a:r>
                      <a:r>
                        <a:rPr lang="en-US" sz="1400" dirty="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Pampering </a:t>
                      </a:r>
                      <a:r>
                        <a:rPr lang="en-US" sz="1400" dirty="0" smtClean="0">
                          <a:solidFill>
                            <a:srgbClr val="0070C0"/>
                          </a:solidFill>
                          <a:effectLst/>
                          <a:latin typeface="Calibri"/>
                          <a:ea typeface="ＭＳ 明朝"/>
                          <a:cs typeface="Calibri"/>
                        </a:rPr>
                        <a:t/>
                      </a:r>
                      <a:br>
                        <a:rPr lang="en-US" sz="1400" dirty="0" smtClean="0">
                          <a:solidFill>
                            <a:srgbClr val="0070C0"/>
                          </a:solidFill>
                          <a:effectLst/>
                          <a:latin typeface="Calibri"/>
                          <a:ea typeface="ＭＳ 明朝"/>
                          <a:cs typeface="Calibri"/>
                        </a:rPr>
                      </a:br>
                      <a:r>
                        <a:rPr lang="en-US" sz="1400" dirty="0" smtClean="0">
                          <a:solidFill>
                            <a:srgbClr val="0070C0"/>
                          </a:solidFill>
                          <a:effectLst/>
                          <a:latin typeface="Calibri"/>
                          <a:ea typeface="ＭＳ 明朝"/>
                          <a:cs typeface="Calibri"/>
                        </a:rPr>
                        <a:t>spas</a:t>
                      </a:r>
                      <a:r>
                        <a:rPr lang="en-US" sz="1400" dirty="0">
                          <a:solidFill>
                            <a:srgbClr val="0070C0"/>
                          </a:solidFill>
                          <a:effectLst/>
                          <a:latin typeface="Calibri"/>
                          <a:ea typeface="ＭＳ 明朝"/>
                          <a:cs typeface="Calibri"/>
                        </a:rPr>
                        <a:t>/baths</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Spa resorts with ‘fun waters</a:t>
                      </a:r>
                      <a:r>
                        <a:rPr lang="en-US" sz="1400" dirty="0" smtClean="0">
                          <a:solidFill>
                            <a:srgbClr val="0070C0"/>
                          </a:solidFill>
                          <a:effectLst/>
                          <a:latin typeface="Calibri"/>
                          <a:ea typeface="ＭＳ 明朝"/>
                          <a:cs typeface="Calibri"/>
                        </a:rPr>
                        <a:t>’</a:t>
                      </a:r>
                      <a:endParaRPr lang="en-US" sz="1400" dirty="0">
                        <a:solidFill>
                          <a:srgbClr val="0070C0"/>
                        </a:solidFill>
                        <a:effectLst/>
                        <a:latin typeface="Calibri"/>
                        <a:ea typeface="ＭＳ 明朝"/>
                        <a:cs typeface="Calibri"/>
                      </a:endParaRP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Holistic centers</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Holistic centers</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Meditation retreats</a:t>
                      </a:r>
                    </a:p>
                  </a:txBody>
                  <a:tcPr marL="68580" marR="68580" marT="0" marB="0" anchor="ctr" anchorCtr="1"/>
                </a:tc>
                <a:extLst>
                  <a:ext uri="{0D108BD9-81ED-4DB2-BD59-A6C34878D82A}">
                    <a16:rowId xmlns:a16="http://schemas.microsoft.com/office/drawing/2014/main" xmlns="" val="10001"/>
                  </a:ext>
                </a:extLst>
              </a:tr>
              <a:tr h="883459">
                <a:tc>
                  <a:txBody>
                    <a:bodyPr/>
                    <a:lstStyle/>
                    <a:p>
                      <a:pPr marL="0" marR="0" algn="l">
                        <a:spcBef>
                          <a:spcPts val="0"/>
                        </a:spcBef>
                        <a:spcAft>
                          <a:spcPts val="0"/>
                        </a:spcAft>
                      </a:pPr>
                      <a:r>
                        <a:rPr lang="en-US" sz="1400">
                          <a:solidFill>
                            <a:srgbClr val="0070C0"/>
                          </a:solidFill>
                          <a:effectLst/>
                          <a:latin typeface="Calibri"/>
                          <a:ea typeface="ＭＳ 明朝"/>
                          <a:cs typeface="Calibri"/>
                        </a:rPr>
                        <a:t>Mofetta</a:t>
                      </a:r>
                    </a:p>
                    <a:p>
                      <a:pPr marL="0" marR="0" algn="l">
                        <a:spcBef>
                          <a:spcPts val="0"/>
                        </a:spcBef>
                        <a:spcAft>
                          <a:spcPts val="0"/>
                        </a:spcAft>
                      </a:pPr>
                      <a:r>
                        <a:rPr lang="en-US" sz="140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Hotel/day </a:t>
                      </a:r>
                      <a:r>
                        <a:rPr lang="en-US" sz="1400" dirty="0" smtClean="0">
                          <a:solidFill>
                            <a:srgbClr val="0070C0"/>
                          </a:solidFill>
                          <a:effectLst/>
                          <a:latin typeface="Calibri"/>
                          <a:ea typeface="ＭＳ 明朝"/>
                          <a:cs typeface="Calibri"/>
                        </a:rPr>
                        <a:t>spas</a:t>
                      </a:r>
                      <a:r>
                        <a:rPr lang="en-US" sz="1400" dirty="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Wellness hotels</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Sport/ fitness holidays</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Occupational wellness workshops</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Workshops </a:t>
                      </a:r>
                      <a:r>
                        <a:rPr lang="en-US" sz="1400" dirty="0" smtClean="0">
                          <a:solidFill>
                            <a:srgbClr val="0070C0"/>
                          </a:solidFill>
                          <a:effectLst/>
                          <a:latin typeface="Calibri"/>
                          <a:ea typeface="ＭＳ 明朝"/>
                          <a:cs typeface="Calibri"/>
                        </a:rPr>
                        <a:t/>
                      </a:r>
                      <a:br>
                        <a:rPr lang="en-US" sz="1400" dirty="0" smtClean="0">
                          <a:solidFill>
                            <a:srgbClr val="0070C0"/>
                          </a:solidFill>
                          <a:effectLst/>
                          <a:latin typeface="Calibri"/>
                          <a:ea typeface="ＭＳ 明朝"/>
                          <a:cs typeface="Calibri"/>
                        </a:rPr>
                      </a:br>
                      <a:r>
                        <a:rPr lang="en-US" sz="1400" dirty="0" smtClean="0">
                          <a:solidFill>
                            <a:srgbClr val="0070C0"/>
                          </a:solidFill>
                          <a:effectLst/>
                          <a:latin typeface="Calibri"/>
                          <a:ea typeface="ＭＳ 明朝"/>
                          <a:cs typeface="Calibri"/>
                        </a:rPr>
                        <a:t>(</a:t>
                      </a:r>
                      <a:r>
                        <a:rPr lang="en-US" sz="1400" dirty="0">
                          <a:solidFill>
                            <a:srgbClr val="0070C0"/>
                          </a:solidFill>
                          <a:effectLst/>
                          <a:latin typeface="Calibri"/>
                          <a:ea typeface="ＭＳ 明朝"/>
                          <a:cs typeface="Calibri"/>
                        </a:rPr>
                        <a:t>e.g. Hoffman, psycho-drama)</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Yoga centers</a:t>
                      </a:r>
                    </a:p>
                  </a:txBody>
                  <a:tcPr marL="68580" marR="68580" marT="0" marB="0" anchor="ctr" anchorCtr="1"/>
                </a:tc>
                <a:extLst>
                  <a:ext uri="{0D108BD9-81ED-4DB2-BD59-A6C34878D82A}">
                    <a16:rowId xmlns:a16="http://schemas.microsoft.com/office/drawing/2014/main" xmlns="" val="10002"/>
                  </a:ext>
                </a:extLst>
              </a:tr>
              <a:tr h="682903">
                <a:tc>
                  <a:txBody>
                    <a:bodyPr/>
                    <a:lstStyle/>
                    <a:p>
                      <a:pPr marL="0" marR="0" algn="l">
                        <a:spcBef>
                          <a:spcPts val="0"/>
                        </a:spcBef>
                        <a:spcAft>
                          <a:spcPts val="0"/>
                        </a:spcAft>
                      </a:pPr>
                      <a:r>
                        <a:rPr lang="en-US" sz="1400">
                          <a:solidFill>
                            <a:srgbClr val="0070C0"/>
                          </a:solidFill>
                          <a:effectLst/>
                          <a:latin typeface="Calibri"/>
                          <a:ea typeface="ＭＳ 明朝"/>
                          <a:cs typeface="Calibri"/>
                        </a:rPr>
                        <a:t>Surgery trips</a:t>
                      </a:r>
                    </a:p>
                    <a:p>
                      <a:pPr marL="0" marR="0" algn="l">
                        <a:spcBef>
                          <a:spcPts val="0"/>
                        </a:spcBef>
                        <a:spcAft>
                          <a:spcPts val="0"/>
                        </a:spcAft>
                      </a:pPr>
                      <a:r>
                        <a:rPr lang="en-US" sz="140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Thalassotherapy </a:t>
                      </a:r>
                      <a:r>
                        <a:rPr lang="en-US" sz="1400" dirty="0" smtClean="0">
                          <a:solidFill>
                            <a:srgbClr val="0070C0"/>
                          </a:solidFill>
                          <a:effectLst/>
                          <a:latin typeface="Calibri"/>
                          <a:ea typeface="ＭＳ 明朝"/>
                          <a:cs typeface="Calibri"/>
                        </a:rPr>
                        <a:t>centers</a:t>
                      </a:r>
                      <a:endParaRPr lang="en-US" sz="1400" dirty="0">
                        <a:solidFill>
                          <a:srgbClr val="0070C0"/>
                        </a:solidFill>
                        <a:effectLst/>
                        <a:latin typeface="Calibri"/>
                        <a:ea typeface="ＭＳ 明朝"/>
                        <a:cs typeface="Calibri"/>
                      </a:endParaRP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a:solidFill>
                            <a:srgbClr val="0070C0"/>
                          </a:solidFill>
                          <a:effectLst/>
                          <a:latin typeface="Calibri"/>
                          <a:ea typeface="ＭＳ 明朝"/>
                          <a:cs typeface="Calibri"/>
                        </a:rPr>
                        <a:t> </a:t>
                      </a:r>
                    </a:p>
                  </a:txBody>
                  <a:tcPr marL="68580" marR="68580" marT="0" marB="0" anchor="ctr" anchorCtr="1"/>
                </a:tc>
                <a:tc>
                  <a:txBody>
                    <a:bodyPr/>
                    <a:lstStyle/>
                    <a:p>
                      <a:pPr marL="0" marR="0" algn="l">
                        <a:spcBef>
                          <a:spcPts val="0"/>
                        </a:spcBef>
                        <a:spcAft>
                          <a:spcPts val="0"/>
                        </a:spcAft>
                      </a:pPr>
                      <a:r>
                        <a:rPr lang="en-US" sz="1400" dirty="0">
                          <a:solidFill>
                            <a:srgbClr val="0070C0"/>
                          </a:solidFill>
                          <a:effectLst/>
                          <a:latin typeface="Calibri"/>
                          <a:ea typeface="ＭＳ 明朝"/>
                          <a:cs typeface="Calibri"/>
                        </a:rPr>
                        <a:t>Pilgrimage</a:t>
                      </a:r>
                    </a:p>
                  </a:txBody>
                  <a:tcPr marL="68580" marR="68580" marT="0" marB="0" anchor="ctr" anchorCtr="1"/>
                </a:tc>
                <a:extLst>
                  <a:ext uri="{0D108BD9-81ED-4DB2-BD59-A6C34878D82A}">
                    <a16:rowId xmlns:a16="http://schemas.microsoft.com/office/drawing/2014/main" xmlns="" val="10003"/>
                  </a:ext>
                </a:extLst>
              </a:tr>
            </a:tbl>
          </a:graphicData>
        </a:graphic>
      </p:graphicFrame>
      <p:sp>
        <p:nvSpPr>
          <p:cNvPr id="3" name="Rectangle 2"/>
          <p:cNvSpPr/>
          <p:nvPr/>
        </p:nvSpPr>
        <p:spPr>
          <a:xfrm>
            <a:off x="252761" y="4340696"/>
            <a:ext cx="7813287" cy="256480"/>
          </a:xfrm>
          <a:prstGeom prst="rect">
            <a:avLst/>
          </a:prstGeom>
        </p:spPr>
        <p:txBody>
          <a:bodyPr wrap="square">
            <a:spAutoFit/>
          </a:bodyPr>
          <a:lstStyle/>
          <a:p>
            <a:r>
              <a:rPr lang="en-US" sz="1600" baseline="30000" dirty="0" smtClean="0">
                <a:latin typeface="Times New Roman" panose="02020603050405020304" pitchFamily="18" charset="0"/>
                <a:ea typeface="MS Mincho"/>
              </a:rPr>
              <a:t>Source: developed from Smith</a:t>
            </a:r>
            <a:r>
              <a:rPr lang="en-US" sz="1600" baseline="30000" dirty="0">
                <a:latin typeface="Times New Roman" panose="02020603050405020304" pitchFamily="18" charset="0"/>
                <a:ea typeface="MS Mincho"/>
              </a:rPr>
              <a:t>, M., &amp; </a:t>
            </a:r>
            <a:r>
              <a:rPr lang="en-US" sz="1600" baseline="30000" dirty="0" err="1">
                <a:latin typeface="Times New Roman" panose="02020603050405020304" pitchFamily="18" charset="0"/>
                <a:ea typeface="MS Mincho"/>
              </a:rPr>
              <a:t>Puczkó</a:t>
            </a:r>
            <a:r>
              <a:rPr lang="en-US" sz="1600" baseline="30000" dirty="0">
                <a:latin typeface="Times New Roman" panose="02020603050405020304" pitchFamily="18" charset="0"/>
                <a:ea typeface="MS Mincho"/>
              </a:rPr>
              <a:t>, L. (2008). </a:t>
            </a:r>
            <a:r>
              <a:rPr lang="en-US" sz="1600" i="1" baseline="30000" dirty="0">
                <a:latin typeface="Times New Roman" panose="02020603050405020304" pitchFamily="18" charset="0"/>
                <a:ea typeface="MS Mincho"/>
              </a:rPr>
              <a:t>Health and wellness tourism.</a:t>
            </a:r>
            <a:r>
              <a:rPr lang="en-US" sz="1600" baseline="30000" dirty="0">
                <a:latin typeface="Times New Roman" panose="02020603050405020304" pitchFamily="18" charset="0"/>
                <a:ea typeface="MS Mincho"/>
              </a:rPr>
              <a:t> Routledge.</a:t>
            </a:r>
            <a:endParaRPr lang="en-US" sz="2400" baseline="30000" dirty="0">
              <a:effectLst/>
              <a:latin typeface="Times New Roman" panose="02020603050405020304" pitchFamily="18" charset="0"/>
              <a:ea typeface="MS Mincho"/>
            </a:endParaRPr>
          </a:p>
        </p:txBody>
      </p:sp>
    </p:spTree>
    <p:extLst>
      <p:ext uri="{BB962C8B-B14F-4D97-AF65-F5344CB8AC3E}">
        <p14:creationId xmlns:p14="http://schemas.microsoft.com/office/powerpoint/2010/main" val="416336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normAutofit/>
          </a:bodyPr>
          <a:lstStyle/>
          <a:p>
            <a:r>
              <a:rPr lang="en-US" sz="2800" b="1" dirty="0">
                <a:solidFill>
                  <a:srgbClr val="002060"/>
                </a:solidFill>
              </a:rPr>
              <a:t>Spas</a:t>
            </a:r>
          </a:p>
        </p:txBody>
      </p:sp>
      <p:sp>
        <p:nvSpPr>
          <p:cNvPr id="5" name="Content Placeholder 4"/>
          <p:cNvSpPr>
            <a:spLocks noGrp="1"/>
          </p:cNvSpPr>
          <p:nvPr>
            <p:ph sz="half" idx="2"/>
          </p:nvPr>
        </p:nvSpPr>
        <p:spPr>
          <a:xfrm>
            <a:off x="457200" y="857250"/>
            <a:ext cx="4040188" cy="4286250"/>
          </a:xfrm>
        </p:spPr>
        <p:txBody>
          <a:bodyPr>
            <a:normAutofit fontScale="92500" lnSpcReduction="10000"/>
          </a:bodyPr>
          <a:lstStyle/>
          <a:p>
            <a:r>
              <a:rPr lang="en-US" sz="2000" dirty="0" smtClean="0">
                <a:solidFill>
                  <a:srgbClr val="002060"/>
                </a:solidFill>
              </a:rPr>
              <a:t>Guests who visit spas have the following characteristics:</a:t>
            </a:r>
          </a:p>
          <a:p>
            <a:pPr marL="857250" lvl="1" indent="-457200">
              <a:lnSpc>
                <a:spcPct val="150000"/>
              </a:lnSpc>
              <a:buFont typeface="+mj-lt"/>
              <a:buAutoNum type="arabicPeriod"/>
            </a:pPr>
            <a:r>
              <a:rPr lang="en-US" sz="1600" dirty="0" smtClean="0">
                <a:solidFill>
                  <a:srgbClr val="002060"/>
                </a:solidFill>
              </a:rPr>
              <a:t>A life full of intense anxiety, workload, and insecurity</a:t>
            </a:r>
          </a:p>
          <a:p>
            <a:pPr marL="857250" lvl="1" indent="-457200">
              <a:lnSpc>
                <a:spcPct val="150000"/>
              </a:lnSpc>
              <a:buFont typeface="+mj-lt"/>
              <a:buAutoNum type="arabicPeriod"/>
            </a:pPr>
            <a:r>
              <a:rPr lang="en-US" sz="1600" dirty="0" smtClean="0">
                <a:solidFill>
                  <a:srgbClr val="002060"/>
                </a:solidFill>
              </a:rPr>
              <a:t>Look for more intensive experience of relaxation and rejuvenation</a:t>
            </a:r>
          </a:p>
          <a:p>
            <a:pPr marL="857250" lvl="1" indent="-457200">
              <a:lnSpc>
                <a:spcPct val="150000"/>
              </a:lnSpc>
              <a:buFont typeface="+mj-lt"/>
              <a:buAutoNum type="arabicPeriod"/>
            </a:pPr>
            <a:r>
              <a:rPr lang="en-US" sz="1600" dirty="0" smtClean="0">
                <a:solidFill>
                  <a:srgbClr val="002060"/>
                </a:solidFill>
              </a:rPr>
              <a:t>Wish to restore a balance between work and private life</a:t>
            </a:r>
          </a:p>
          <a:p>
            <a:pPr marL="857250" lvl="1" indent="-457200">
              <a:lnSpc>
                <a:spcPct val="150000"/>
              </a:lnSpc>
              <a:buFont typeface="+mj-lt"/>
              <a:buAutoNum type="arabicPeriod"/>
            </a:pPr>
            <a:r>
              <a:rPr lang="en-US" sz="1600" dirty="0" smtClean="0">
                <a:solidFill>
                  <a:srgbClr val="002060"/>
                </a:solidFill>
              </a:rPr>
              <a:t>High disposable income</a:t>
            </a:r>
          </a:p>
          <a:p>
            <a:pPr marL="857250" lvl="1" indent="-457200">
              <a:lnSpc>
                <a:spcPct val="150000"/>
              </a:lnSpc>
              <a:buFont typeface="+mj-lt"/>
              <a:buAutoNum type="arabicPeriod"/>
            </a:pPr>
            <a:r>
              <a:rPr lang="en-US" sz="1600" dirty="0" smtClean="0">
                <a:solidFill>
                  <a:srgbClr val="002060"/>
                </a:solidFill>
              </a:rPr>
              <a:t>Requirements to enjoy personal service and care, cleanliness, hygiene, and a pleasant atmosphere</a:t>
            </a:r>
          </a:p>
          <a:p>
            <a:pPr marL="857250" lvl="1" indent="-457200">
              <a:lnSpc>
                <a:spcPct val="150000"/>
              </a:lnSpc>
              <a:buFont typeface="+mj-lt"/>
              <a:buAutoNum type="arabicPeriod"/>
            </a:pPr>
            <a:endParaRPr lang="en-US" sz="1600" dirty="0" smtClean="0">
              <a:solidFill>
                <a:srgbClr val="002060"/>
              </a:solidFill>
            </a:endParaRPr>
          </a:p>
        </p:txBody>
      </p:sp>
      <p:sp>
        <p:nvSpPr>
          <p:cNvPr id="7" name="Content Placeholder 4"/>
          <p:cNvSpPr>
            <a:spLocks noGrp="1"/>
          </p:cNvSpPr>
          <p:nvPr>
            <p:ph sz="half" idx="2"/>
          </p:nvPr>
        </p:nvSpPr>
        <p:spPr>
          <a:xfrm>
            <a:off x="4975796" y="857250"/>
            <a:ext cx="4040188" cy="4286250"/>
          </a:xfrm>
        </p:spPr>
        <p:txBody>
          <a:bodyPr>
            <a:normAutofit fontScale="85000" lnSpcReduction="10000"/>
          </a:bodyPr>
          <a:lstStyle/>
          <a:p>
            <a:r>
              <a:rPr lang="en-US" sz="2200" dirty="0" smtClean="0">
                <a:solidFill>
                  <a:srgbClr val="002060"/>
                </a:solidFill>
              </a:rPr>
              <a:t>People who visit spas are typically motivated:</a:t>
            </a:r>
            <a:endParaRPr lang="en-US" sz="2200" dirty="0">
              <a:solidFill>
                <a:srgbClr val="002060"/>
              </a:solidFill>
            </a:endParaRPr>
          </a:p>
          <a:p>
            <a:pPr marL="857250" lvl="1" indent="-457200">
              <a:lnSpc>
                <a:spcPct val="150000"/>
              </a:lnSpc>
              <a:buFont typeface="+mj-lt"/>
              <a:buAutoNum type="arabicPeriod"/>
            </a:pPr>
            <a:r>
              <a:rPr lang="en-US" sz="1600" dirty="0" smtClean="0">
                <a:solidFill>
                  <a:srgbClr val="002060"/>
                </a:solidFill>
              </a:rPr>
              <a:t>An increased orientation to a healthy and aesthetic body</a:t>
            </a:r>
          </a:p>
          <a:p>
            <a:pPr marL="857250" lvl="1" indent="-457200">
              <a:lnSpc>
                <a:spcPct val="150000"/>
              </a:lnSpc>
              <a:buFont typeface="+mj-lt"/>
              <a:buAutoNum type="arabicPeriod"/>
            </a:pPr>
            <a:r>
              <a:rPr lang="en-US" sz="1600" dirty="0" smtClean="0">
                <a:solidFill>
                  <a:srgbClr val="002060"/>
                </a:solidFill>
              </a:rPr>
              <a:t>A general desire for a healthier lifestyle (healthy nutrition)</a:t>
            </a:r>
          </a:p>
          <a:p>
            <a:pPr marL="857250" lvl="1" indent="-457200">
              <a:lnSpc>
                <a:spcPct val="150000"/>
              </a:lnSpc>
              <a:buFont typeface="+mj-lt"/>
              <a:buAutoNum type="arabicPeriod"/>
            </a:pPr>
            <a:r>
              <a:rPr lang="en-US" sz="1600" dirty="0" smtClean="0">
                <a:solidFill>
                  <a:srgbClr val="002060"/>
                </a:solidFill>
              </a:rPr>
              <a:t>Quest for spiritual experience (meditation and yoga)</a:t>
            </a:r>
          </a:p>
          <a:p>
            <a:pPr marL="857250" lvl="1" indent="-457200">
              <a:lnSpc>
                <a:spcPct val="150000"/>
              </a:lnSpc>
              <a:buFont typeface="+mj-lt"/>
              <a:buAutoNum type="arabicPeriod"/>
            </a:pPr>
            <a:r>
              <a:rPr lang="en-US" sz="1600" dirty="0" smtClean="0">
                <a:solidFill>
                  <a:srgbClr val="002060"/>
                </a:solidFill>
              </a:rPr>
              <a:t>Pursuit of happiness (as perceived by everyone)</a:t>
            </a:r>
          </a:p>
          <a:p>
            <a:pPr marL="857250" lvl="1" indent="-457200">
              <a:lnSpc>
                <a:spcPct val="150000"/>
              </a:lnSpc>
              <a:buFont typeface="+mj-lt"/>
              <a:buAutoNum type="arabicPeriod"/>
            </a:pPr>
            <a:r>
              <a:rPr lang="en-US" sz="1600" dirty="0" smtClean="0">
                <a:solidFill>
                  <a:srgbClr val="002060"/>
                </a:solidFill>
              </a:rPr>
              <a:t>The desire to look ‘sexier’ and healthier</a:t>
            </a:r>
          </a:p>
          <a:p>
            <a:pPr marL="857250" lvl="1" indent="-457200">
              <a:lnSpc>
                <a:spcPct val="150000"/>
              </a:lnSpc>
              <a:buFont typeface="+mj-lt"/>
              <a:buAutoNum type="arabicPeriod"/>
            </a:pPr>
            <a:r>
              <a:rPr lang="en-US" sz="1600" dirty="0" smtClean="0">
                <a:solidFill>
                  <a:srgbClr val="002060"/>
                </a:solidFill>
              </a:rPr>
              <a:t>Increasing demand for non surgical treatments</a:t>
            </a:r>
          </a:p>
        </p:txBody>
      </p:sp>
    </p:spTree>
    <p:extLst>
      <p:ext uri="{BB962C8B-B14F-4D97-AF65-F5344CB8AC3E}">
        <p14:creationId xmlns:p14="http://schemas.microsoft.com/office/powerpoint/2010/main" val="586045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Spas</a:t>
            </a:r>
          </a:p>
        </p:txBody>
      </p:sp>
      <p:sp>
        <p:nvSpPr>
          <p:cNvPr id="5" name="Content Placeholder 4"/>
          <p:cNvSpPr>
            <a:spLocks noGrp="1"/>
          </p:cNvSpPr>
          <p:nvPr>
            <p:ph idx="1"/>
          </p:nvPr>
        </p:nvSpPr>
        <p:spPr>
          <a:xfrm>
            <a:off x="457200" y="1063229"/>
            <a:ext cx="8229600" cy="3531394"/>
          </a:xfrm>
        </p:spPr>
        <p:txBody>
          <a:bodyPr>
            <a:normAutofit/>
          </a:bodyPr>
          <a:lstStyle/>
          <a:p>
            <a:r>
              <a:rPr lang="en-US" sz="2000" dirty="0">
                <a:solidFill>
                  <a:srgbClr val="002060"/>
                </a:solidFill>
              </a:rPr>
              <a:t>Places devoted to overall well-being through a variety of professional services that encourage the renewal of mind, body and spirit </a:t>
            </a:r>
          </a:p>
          <a:p>
            <a:pPr marL="857250" lvl="1" indent="-457200">
              <a:lnSpc>
                <a:spcPct val="150000"/>
              </a:lnSpc>
              <a:buFont typeface="+mj-lt"/>
              <a:buAutoNum type="arabicPeriod"/>
            </a:pPr>
            <a:r>
              <a:rPr lang="en-US" sz="1600" dirty="0" smtClean="0">
                <a:solidFill>
                  <a:srgbClr val="002060"/>
                </a:solidFill>
              </a:rPr>
              <a:t>Aristocrats </a:t>
            </a:r>
          </a:p>
          <a:p>
            <a:pPr marL="857250" lvl="1" indent="-457200">
              <a:lnSpc>
                <a:spcPct val="150000"/>
              </a:lnSpc>
              <a:buFont typeface="+mj-lt"/>
              <a:buAutoNum type="arabicPeriod"/>
            </a:pPr>
            <a:r>
              <a:rPr lang="en-US" sz="1600" dirty="0" smtClean="0">
                <a:solidFill>
                  <a:srgbClr val="002060"/>
                </a:solidFill>
              </a:rPr>
              <a:t>Explorers </a:t>
            </a:r>
          </a:p>
          <a:p>
            <a:pPr marL="857250" lvl="1" indent="-457200">
              <a:lnSpc>
                <a:spcPct val="150000"/>
              </a:lnSpc>
              <a:buFont typeface="+mj-lt"/>
              <a:buAutoNum type="arabicPeriod"/>
            </a:pPr>
            <a:r>
              <a:rPr lang="en-US" sz="1600" dirty="0" smtClean="0">
                <a:solidFill>
                  <a:srgbClr val="002060"/>
                </a:solidFill>
              </a:rPr>
              <a:t>Socializers</a:t>
            </a:r>
          </a:p>
          <a:p>
            <a:pPr marL="857250" lvl="1" indent="-457200">
              <a:lnSpc>
                <a:spcPct val="150000"/>
              </a:lnSpc>
              <a:buFont typeface="+mj-lt"/>
              <a:buAutoNum type="arabicPeriod"/>
            </a:pPr>
            <a:r>
              <a:rPr lang="en-US" sz="1600" dirty="0" smtClean="0">
                <a:solidFill>
                  <a:srgbClr val="002060"/>
                </a:solidFill>
              </a:rPr>
              <a:t>Budgeters </a:t>
            </a:r>
            <a:endParaRPr lang="en-US" sz="1600" dirty="0">
              <a:solidFill>
                <a:srgbClr val="00206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714" y="2240642"/>
            <a:ext cx="4354286" cy="2902857"/>
          </a:xfrm>
          <a:prstGeom prst="rect">
            <a:avLst/>
          </a:prstGeom>
        </p:spPr>
      </p:pic>
    </p:spTree>
    <p:extLst>
      <p:ext uri="{BB962C8B-B14F-4D97-AF65-F5344CB8AC3E}">
        <p14:creationId xmlns:p14="http://schemas.microsoft.com/office/powerpoint/2010/main" val="1587827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1"/>
            <a:ext cx="8229600" cy="857250"/>
          </a:xfrm>
        </p:spPr>
        <p:txBody>
          <a:bodyPr>
            <a:normAutofit/>
          </a:bodyPr>
          <a:lstStyle/>
          <a:p>
            <a:r>
              <a:rPr lang="en-US" sz="2800" b="1" dirty="0">
                <a:solidFill>
                  <a:srgbClr val="002060"/>
                </a:solidFill>
              </a:rPr>
              <a:t>Spas</a:t>
            </a:r>
          </a:p>
        </p:txBody>
      </p:sp>
      <p:graphicFrame>
        <p:nvGraphicFramePr>
          <p:cNvPr id="8" name="Table 7"/>
          <p:cNvGraphicFramePr>
            <a:graphicFrameLocks noGrp="1"/>
          </p:cNvGraphicFramePr>
          <p:nvPr>
            <p:extLst>
              <p:ext uri="{D42A27DB-BD31-4B8C-83A1-F6EECF244321}">
                <p14:modId xmlns:p14="http://schemas.microsoft.com/office/powerpoint/2010/main" val="3002633534"/>
              </p:ext>
            </p:extLst>
          </p:nvPr>
        </p:nvGraphicFramePr>
        <p:xfrm>
          <a:off x="457200" y="699057"/>
          <a:ext cx="8229600" cy="3383085"/>
        </p:xfrm>
        <a:graphic>
          <a:graphicData uri="http://schemas.openxmlformats.org/drawingml/2006/table">
            <a:tbl>
              <a:tblPr firstRow="1" firstCol="1" bandRow="1">
                <a:tableStyleId>{5C22544A-7EE6-4342-B048-85BDC9FD1C3A}</a:tableStyleId>
              </a:tblPr>
              <a:tblGrid>
                <a:gridCol w="2530492"/>
                <a:gridCol w="5699108"/>
              </a:tblGrid>
              <a:tr h="199005">
                <a:tc>
                  <a:txBody>
                    <a:bodyPr/>
                    <a:lstStyle/>
                    <a:p>
                      <a:pPr marL="0" marR="0" algn="just">
                        <a:spcBef>
                          <a:spcPts val="0"/>
                        </a:spcBef>
                        <a:spcAft>
                          <a:spcPts val="0"/>
                        </a:spcAft>
                      </a:pPr>
                      <a:r>
                        <a:rPr lang="en-US" sz="1200" dirty="0">
                          <a:effectLst/>
                        </a:rPr>
                        <a:t>Type of Spa</a:t>
                      </a:r>
                      <a:endParaRPr lang="en-US" sz="1200" dirty="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Description</a:t>
                      </a:r>
                      <a:endParaRPr lang="en-US" sz="1200">
                        <a:effectLst/>
                        <a:latin typeface="Times New Roman" panose="02020603050405020304" pitchFamily="18" charset="0"/>
                        <a:ea typeface="MS Mincho"/>
                      </a:endParaRPr>
                    </a:p>
                  </a:txBody>
                  <a:tcPr marL="68580" marR="68580" marT="0" marB="0"/>
                </a:tc>
              </a:tr>
              <a:tr h="199005">
                <a:tc>
                  <a:txBody>
                    <a:bodyPr/>
                    <a:lstStyle/>
                    <a:p>
                      <a:pPr marL="0" marR="0" algn="just">
                        <a:spcBef>
                          <a:spcPts val="0"/>
                        </a:spcBef>
                        <a:spcAft>
                          <a:spcPts val="0"/>
                        </a:spcAft>
                      </a:pPr>
                      <a:r>
                        <a:rPr lang="en-US" sz="1200">
                          <a:effectLst/>
                        </a:rPr>
                        <a:t>Club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Primary use: fitness; also offers professional spa services</a:t>
                      </a:r>
                      <a:endParaRPr lang="en-US" sz="1200">
                        <a:effectLst/>
                        <a:latin typeface="Times New Roman" panose="02020603050405020304" pitchFamily="18" charset="0"/>
                        <a:ea typeface="MS Mincho"/>
                      </a:endParaRPr>
                    </a:p>
                  </a:txBody>
                  <a:tcPr marL="68580" marR="68580" marT="0" marB="0"/>
                </a:tc>
              </a:tr>
              <a:tr h="597015">
                <a:tc>
                  <a:txBody>
                    <a:bodyPr/>
                    <a:lstStyle/>
                    <a:p>
                      <a:pPr marL="0" marR="0" algn="just">
                        <a:spcBef>
                          <a:spcPts val="0"/>
                        </a:spcBef>
                        <a:spcAft>
                          <a:spcPts val="0"/>
                        </a:spcAft>
                      </a:pPr>
                      <a:r>
                        <a:rPr lang="en-US" sz="1200">
                          <a:effectLst/>
                        </a:rPr>
                        <a:t>Cruise ship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Spa on a cruise ship that offers professional spa services, fitness, and wellness; also offers spa menu with carefully chosen meals</a:t>
                      </a:r>
                      <a:endParaRPr lang="en-US" sz="1200">
                        <a:effectLst/>
                        <a:latin typeface="Times New Roman" panose="02020603050405020304" pitchFamily="18" charset="0"/>
                        <a:ea typeface="MS Mincho"/>
                      </a:endParaRPr>
                    </a:p>
                  </a:txBody>
                  <a:tcPr marL="68580" marR="68580" marT="0" marB="0"/>
                </a:tc>
              </a:tr>
              <a:tr h="398010">
                <a:tc>
                  <a:txBody>
                    <a:bodyPr/>
                    <a:lstStyle/>
                    <a:p>
                      <a:pPr marL="0" marR="0" algn="just">
                        <a:spcBef>
                          <a:spcPts val="0"/>
                        </a:spcBef>
                        <a:spcAft>
                          <a:spcPts val="0"/>
                        </a:spcAft>
                      </a:pPr>
                      <a:r>
                        <a:rPr lang="en-US" sz="1200">
                          <a:effectLst/>
                        </a:rPr>
                        <a:t>Day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Offers professional spa services daily; best examples of these spas are in western Europe</a:t>
                      </a:r>
                      <a:endParaRPr lang="en-US" sz="1200">
                        <a:effectLst/>
                        <a:latin typeface="Times New Roman" panose="02020603050405020304" pitchFamily="18" charset="0"/>
                        <a:ea typeface="MS Mincho"/>
                      </a:endParaRPr>
                    </a:p>
                  </a:txBody>
                  <a:tcPr marL="68580" marR="68580" marT="0" marB="0"/>
                </a:tc>
              </a:tr>
              <a:tr h="597015">
                <a:tc>
                  <a:txBody>
                    <a:bodyPr/>
                    <a:lstStyle/>
                    <a:p>
                      <a:pPr marL="0" marR="0" algn="just">
                        <a:spcBef>
                          <a:spcPts val="0"/>
                        </a:spcBef>
                        <a:spcAft>
                          <a:spcPts val="0"/>
                        </a:spcAft>
                      </a:pPr>
                      <a:r>
                        <a:rPr lang="en-US" sz="1200">
                          <a:effectLst/>
                        </a:rPr>
                        <a:t>Destination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Offer guests the opportunity to improve lifestyle and health through professional spa services, fitness, education, and accommodation all within the spa</a:t>
                      </a:r>
                      <a:endParaRPr lang="en-US" sz="1200">
                        <a:effectLst/>
                        <a:latin typeface="Times New Roman" panose="02020603050405020304" pitchFamily="18" charset="0"/>
                        <a:ea typeface="MS Mincho"/>
                      </a:endParaRPr>
                    </a:p>
                  </a:txBody>
                  <a:tcPr marL="68580" marR="68580" marT="0" marB="0"/>
                </a:tc>
              </a:tr>
              <a:tr h="597015">
                <a:tc>
                  <a:txBody>
                    <a:bodyPr/>
                    <a:lstStyle/>
                    <a:p>
                      <a:pPr marL="0" marR="0" algn="just">
                        <a:spcBef>
                          <a:spcPts val="0"/>
                        </a:spcBef>
                        <a:spcAft>
                          <a:spcPts val="0"/>
                        </a:spcAft>
                      </a:pPr>
                      <a:r>
                        <a:rPr lang="en-US" sz="1200" dirty="0">
                          <a:effectLst/>
                        </a:rPr>
                        <a:t>Medical Spa</a:t>
                      </a:r>
                      <a:endParaRPr lang="en-US" sz="1200" dirty="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Integrates spa services with conventional treatments and therapies to give guests a complete health and wellness experience</a:t>
                      </a:r>
                      <a:endParaRPr lang="en-US" sz="1200">
                        <a:effectLst/>
                        <a:latin typeface="Times New Roman" panose="02020603050405020304" pitchFamily="18" charset="0"/>
                        <a:ea typeface="MS Mincho"/>
                      </a:endParaRPr>
                    </a:p>
                  </a:txBody>
                  <a:tcPr marL="68580" marR="68580" marT="0" marB="0"/>
                </a:tc>
              </a:tr>
              <a:tr h="398010">
                <a:tc>
                  <a:txBody>
                    <a:bodyPr/>
                    <a:lstStyle/>
                    <a:p>
                      <a:pPr marL="0" marR="0" algn="just">
                        <a:spcBef>
                          <a:spcPts val="0"/>
                        </a:spcBef>
                        <a:spcAft>
                          <a:spcPts val="0"/>
                        </a:spcAft>
                      </a:pPr>
                      <a:r>
                        <a:rPr lang="en-US" sz="1200">
                          <a:effectLst/>
                        </a:rPr>
                        <a:t>Mineral Springs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a:effectLst/>
                        </a:rPr>
                        <a:t>Uses minerals, thermal or springs, or hydrotherapeutic in its spa services; most European spas are this type of spa</a:t>
                      </a:r>
                      <a:endParaRPr lang="en-US" sz="1200">
                        <a:effectLst/>
                        <a:latin typeface="Times New Roman" panose="02020603050405020304" pitchFamily="18" charset="0"/>
                        <a:ea typeface="MS Mincho"/>
                      </a:endParaRPr>
                    </a:p>
                  </a:txBody>
                  <a:tcPr marL="68580" marR="68580" marT="0" marB="0"/>
                </a:tc>
              </a:tr>
              <a:tr h="398010">
                <a:tc>
                  <a:txBody>
                    <a:bodyPr/>
                    <a:lstStyle/>
                    <a:p>
                      <a:pPr marL="0" marR="0" algn="just">
                        <a:spcBef>
                          <a:spcPts val="0"/>
                        </a:spcBef>
                        <a:spcAft>
                          <a:spcPts val="0"/>
                        </a:spcAft>
                      </a:pPr>
                      <a:r>
                        <a:rPr lang="en-US" sz="1200">
                          <a:effectLst/>
                        </a:rPr>
                        <a:t>Resort/Hotel Spa</a:t>
                      </a:r>
                      <a:endParaRPr lang="en-US" sz="1200">
                        <a:effectLst/>
                        <a:latin typeface="Times New Roman" panose="02020603050405020304" pitchFamily="18" charset="0"/>
                        <a:ea typeface="MS Mincho"/>
                      </a:endParaRPr>
                    </a:p>
                  </a:txBody>
                  <a:tcPr marL="68580" marR="68580" marT="0" marB="0"/>
                </a:tc>
                <a:tc>
                  <a:txBody>
                    <a:bodyPr/>
                    <a:lstStyle/>
                    <a:p>
                      <a:pPr marL="0" marR="0" algn="just">
                        <a:spcBef>
                          <a:spcPts val="0"/>
                        </a:spcBef>
                        <a:spcAft>
                          <a:spcPts val="0"/>
                        </a:spcAft>
                      </a:pPr>
                      <a:r>
                        <a:rPr lang="en-US" sz="1200" dirty="0">
                          <a:effectLst/>
                        </a:rPr>
                        <a:t>Similar to cruise ship spa in that it offers professional spa services, fitness, and wellness at a resort/hotel/</a:t>
                      </a:r>
                      <a:endParaRPr lang="en-US" sz="1200" dirty="0">
                        <a:effectLst/>
                        <a:latin typeface="Times New Roman" panose="02020603050405020304" pitchFamily="18" charset="0"/>
                        <a:ea typeface="MS Mincho"/>
                      </a:endParaRPr>
                    </a:p>
                  </a:txBody>
                  <a:tcPr marL="68580" marR="68580" marT="0" marB="0"/>
                </a:tc>
              </a:tr>
            </a:tbl>
          </a:graphicData>
        </a:graphic>
      </p:graphicFrame>
      <p:sp>
        <p:nvSpPr>
          <p:cNvPr id="9" name="Rectangle 8"/>
          <p:cNvSpPr/>
          <p:nvPr/>
        </p:nvSpPr>
        <p:spPr>
          <a:xfrm>
            <a:off x="457200" y="4376278"/>
            <a:ext cx="7826829" cy="400110"/>
          </a:xfrm>
          <a:prstGeom prst="rect">
            <a:avLst/>
          </a:prstGeom>
        </p:spPr>
        <p:txBody>
          <a:bodyPr wrap="square">
            <a:spAutoFit/>
          </a:bodyPr>
          <a:lstStyle/>
          <a:p>
            <a:pPr algn="just"/>
            <a:r>
              <a:rPr lang="en-US" sz="1000" dirty="0">
                <a:ea typeface="MS Mincho"/>
              </a:rPr>
              <a:t>Adapted from Table 1 in </a:t>
            </a:r>
            <a:r>
              <a:rPr lang="en-US" sz="1000" dirty="0" err="1">
                <a:ea typeface="MS Mincho"/>
              </a:rPr>
              <a:t>Vukovic</a:t>
            </a:r>
            <a:r>
              <a:rPr lang="en-US" sz="1000" dirty="0">
                <a:ea typeface="MS Mincho"/>
              </a:rPr>
              <a:t>, P., </a:t>
            </a:r>
            <a:r>
              <a:rPr lang="en-US" sz="1000" dirty="0" err="1">
                <a:ea typeface="MS Mincho"/>
              </a:rPr>
              <a:t>Cavlin</a:t>
            </a:r>
            <a:r>
              <a:rPr lang="en-US" sz="1000" dirty="0">
                <a:ea typeface="MS Mincho"/>
              </a:rPr>
              <a:t>, G., and </a:t>
            </a:r>
            <a:r>
              <a:rPr lang="en-US" sz="1000" dirty="0" err="1">
                <a:ea typeface="MS Mincho"/>
              </a:rPr>
              <a:t>Cavlin</a:t>
            </a:r>
            <a:r>
              <a:rPr lang="en-US" sz="1000" dirty="0">
                <a:ea typeface="MS Mincho"/>
              </a:rPr>
              <a:t>, M. (2015). Complementarity in the development of rural tourism with the development of thermal baths, spa and wellness tourism. </a:t>
            </a:r>
            <a:r>
              <a:rPr lang="en-US" sz="1000" i="1" dirty="0">
                <a:ea typeface="MS Mincho"/>
              </a:rPr>
              <a:t>Economics of Agriculture, 62</a:t>
            </a:r>
            <a:r>
              <a:rPr lang="en-US" sz="1000" dirty="0">
                <a:ea typeface="MS Mincho"/>
              </a:rPr>
              <a:t>(1). 259 – 270.</a:t>
            </a:r>
            <a:endParaRPr lang="en-US" sz="1200" dirty="0">
              <a:effectLst/>
              <a:ea typeface="MS Mincho"/>
            </a:endParaRPr>
          </a:p>
        </p:txBody>
      </p:sp>
    </p:spTree>
    <p:extLst>
      <p:ext uri="{BB962C8B-B14F-4D97-AF65-F5344CB8AC3E}">
        <p14:creationId xmlns:p14="http://schemas.microsoft.com/office/powerpoint/2010/main" val="1331230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Active Exploration </a:t>
            </a:r>
          </a:p>
        </p:txBody>
      </p:sp>
      <p:sp>
        <p:nvSpPr>
          <p:cNvPr id="3" name="Content Placeholder 2"/>
          <p:cNvSpPr>
            <a:spLocks noGrp="1"/>
          </p:cNvSpPr>
          <p:nvPr>
            <p:ph idx="1"/>
          </p:nvPr>
        </p:nvSpPr>
        <p:spPr>
          <a:xfrm>
            <a:off x="457200" y="1200151"/>
            <a:ext cx="8471210" cy="3394472"/>
          </a:xfrm>
        </p:spPr>
        <p:txBody>
          <a:bodyPr>
            <a:normAutofit/>
          </a:bodyPr>
          <a:lstStyle/>
          <a:p>
            <a:r>
              <a:rPr lang="en-US" sz="2000" dirty="0">
                <a:solidFill>
                  <a:srgbClr val="002060"/>
                </a:solidFill>
              </a:rPr>
              <a:t>Many people around the world, especially in developed Western economies, lack the level of activity in their everyday lives necessary to remain healthy </a:t>
            </a:r>
          </a:p>
          <a:p>
            <a:endParaRPr lang="en-US" sz="2000" dirty="0" smtClean="0">
              <a:solidFill>
                <a:srgbClr val="002060"/>
              </a:solidFill>
            </a:endParaRPr>
          </a:p>
          <a:p>
            <a:r>
              <a:rPr lang="en-US" sz="2000" dirty="0" smtClean="0">
                <a:solidFill>
                  <a:srgbClr val="002060"/>
                </a:solidFill>
              </a:rPr>
              <a:t>Any </a:t>
            </a:r>
            <a:r>
              <a:rPr lang="en-US" sz="2000" dirty="0">
                <a:solidFill>
                  <a:srgbClr val="002060"/>
                </a:solidFill>
              </a:rPr>
              <a:t>activity that keeps the body moving helps to maintain physical health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493" b="48968"/>
          <a:stretch/>
        </p:blipFill>
        <p:spPr>
          <a:xfrm>
            <a:off x="1" y="3048000"/>
            <a:ext cx="9144000" cy="1764632"/>
          </a:xfrm>
          <a:prstGeom prst="rect">
            <a:avLst/>
          </a:prstGeom>
        </p:spPr>
      </p:pic>
    </p:spTree>
    <p:extLst>
      <p:ext uri="{BB962C8B-B14F-4D97-AF65-F5344CB8AC3E}">
        <p14:creationId xmlns:p14="http://schemas.microsoft.com/office/powerpoint/2010/main" val="2032462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solidFill>
                  <a:srgbClr val="002060"/>
                </a:solidFill>
              </a:rPr>
              <a:t>Thalasso and Thermal/Mineral Springs</a:t>
            </a:r>
          </a:p>
        </p:txBody>
      </p:sp>
      <p:sp>
        <p:nvSpPr>
          <p:cNvPr id="3" name="Content Placeholder 2"/>
          <p:cNvSpPr>
            <a:spLocks noGrp="1"/>
          </p:cNvSpPr>
          <p:nvPr>
            <p:ph idx="1"/>
          </p:nvPr>
        </p:nvSpPr>
        <p:spPr/>
        <p:txBody>
          <a:bodyPr>
            <a:normAutofit/>
          </a:bodyPr>
          <a:lstStyle/>
          <a:p>
            <a:r>
              <a:rPr lang="en-US" sz="2000" dirty="0">
                <a:solidFill>
                  <a:srgbClr val="002060"/>
                </a:solidFill>
              </a:rPr>
              <a:t>Thalassotherapy is the therapeutic use of seawater, marine algae and marine mud in various body treatments </a:t>
            </a:r>
            <a:endParaRPr lang="en-US" sz="2000" dirty="0" smtClean="0">
              <a:solidFill>
                <a:srgbClr val="002060"/>
              </a:solidFill>
            </a:endParaRPr>
          </a:p>
          <a:p>
            <a:endParaRPr lang="en-US" sz="2000" dirty="0">
              <a:solidFill>
                <a:srgbClr val="002060"/>
              </a:solidFill>
            </a:endParaRPr>
          </a:p>
          <a:p>
            <a:r>
              <a:rPr lang="en-US" sz="2000" dirty="0">
                <a:solidFill>
                  <a:srgbClr val="002060"/>
                </a:solidFill>
              </a:rPr>
              <a:t>Thermal/mineral springs, or hot springs, are naturally occurring thermal springs of water </a:t>
            </a:r>
            <a:r>
              <a:rPr lang="en-US" sz="2000" dirty="0" smtClean="0">
                <a:solidFill>
                  <a:srgbClr val="002060"/>
                </a:solidFill>
              </a:rPr>
              <a:t>hotter </a:t>
            </a:r>
            <a:r>
              <a:rPr lang="en-US" sz="2000" dirty="0">
                <a:solidFill>
                  <a:srgbClr val="002060"/>
                </a:solidFill>
              </a:rPr>
              <a:t>than 98°F (37°C)</a:t>
            </a:r>
          </a:p>
        </p:txBody>
      </p:sp>
      <p:sp>
        <p:nvSpPr>
          <p:cNvPr id="4" name="TextBox 3"/>
          <p:cNvSpPr txBox="1"/>
          <p:nvPr/>
        </p:nvSpPr>
        <p:spPr>
          <a:xfrm>
            <a:off x="635000" y="3263366"/>
            <a:ext cx="7747000" cy="1077218"/>
          </a:xfrm>
          <a:prstGeom prst="rect">
            <a:avLst/>
          </a:prstGeom>
          <a:noFill/>
          <a:ln>
            <a:solidFill>
              <a:schemeClr val="tx1"/>
            </a:solidFill>
          </a:ln>
        </p:spPr>
        <p:txBody>
          <a:bodyPr wrap="square" rtlCol="0">
            <a:spAutoFit/>
          </a:bodyPr>
          <a:lstStyle/>
          <a:p>
            <a:pPr algn="ctr">
              <a:spcBef>
                <a:spcPct val="20000"/>
              </a:spcBef>
            </a:pPr>
            <a:r>
              <a:rPr lang="en-US" sz="2000" b="1" dirty="0">
                <a:solidFill>
                  <a:srgbClr val="002060"/>
                </a:solidFill>
              </a:rPr>
              <a:t>Discussion:</a:t>
            </a:r>
            <a:r>
              <a:rPr lang="en-US" sz="2000" dirty="0">
                <a:solidFill>
                  <a:srgbClr val="002060"/>
                </a:solidFill>
              </a:rPr>
              <a:t> </a:t>
            </a:r>
            <a:endParaRPr lang="en-US" sz="2000" dirty="0" smtClean="0">
              <a:solidFill>
                <a:srgbClr val="002060"/>
              </a:solidFill>
            </a:endParaRPr>
          </a:p>
          <a:p>
            <a:pPr algn="ctr">
              <a:spcBef>
                <a:spcPct val="20000"/>
              </a:spcBef>
            </a:pPr>
            <a:r>
              <a:rPr lang="en-US" sz="2000" dirty="0" smtClean="0">
                <a:solidFill>
                  <a:srgbClr val="002060"/>
                </a:solidFill>
              </a:rPr>
              <a:t>Find thermal/mineral </a:t>
            </a:r>
            <a:r>
              <a:rPr lang="en-US" sz="2000" dirty="0">
                <a:solidFill>
                  <a:srgbClr val="002060"/>
                </a:solidFill>
              </a:rPr>
              <a:t>spring business/location and introduce </a:t>
            </a:r>
            <a:r>
              <a:rPr lang="en-US" sz="2000" dirty="0" smtClean="0">
                <a:solidFill>
                  <a:srgbClr val="002060"/>
                </a:solidFill>
              </a:rPr>
              <a:t>it to </a:t>
            </a:r>
            <a:r>
              <a:rPr lang="en-US" sz="2000" dirty="0">
                <a:solidFill>
                  <a:srgbClr val="002060"/>
                </a:solidFill>
              </a:rPr>
              <a:t>the class in terms of </a:t>
            </a:r>
            <a:r>
              <a:rPr lang="en-US" sz="2000" dirty="0" smtClean="0">
                <a:solidFill>
                  <a:srgbClr val="002060"/>
                </a:solidFill>
              </a:rPr>
              <a:t>its </a:t>
            </a:r>
            <a:r>
              <a:rPr lang="en-US" sz="2000" dirty="0">
                <a:solidFill>
                  <a:srgbClr val="002060"/>
                </a:solidFill>
              </a:rPr>
              <a:t>characteristics, benefits, customer segments etc. </a:t>
            </a:r>
          </a:p>
        </p:txBody>
      </p:sp>
    </p:spTree>
    <p:extLst>
      <p:ext uri="{BB962C8B-B14F-4D97-AF65-F5344CB8AC3E}">
        <p14:creationId xmlns:p14="http://schemas.microsoft.com/office/powerpoint/2010/main" val="721632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TotalTime>
  <Words>1851</Words>
  <Application>Microsoft Office PowerPoint</Application>
  <PresentationFormat>On-screen Show (16:9)</PresentationFormat>
  <Paragraphs>226</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MS Mincho</vt:lpstr>
      <vt:lpstr>MS Mincho</vt:lpstr>
      <vt:lpstr>Times New Roman</vt:lpstr>
      <vt:lpstr>Office Theme</vt:lpstr>
      <vt:lpstr>1_Office Theme</vt:lpstr>
      <vt:lpstr>Chapter 3 Typologies of Health and Wellness in Hospitality and Tourism </vt:lpstr>
      <vt:lpstr>Learning Outcomes</vt:lpstr>
      <vt:lpstr>Case Study: Canyon Ranch</vt:lpstr>
      <vt:lpstr>Spectrum of Health and Wellness Tourism</vt:lpstr>
      <vt:lpstr>Spas</vt:lpstr>
      <vt:lpstr>Spas</vt:lpstr>
      <vt:lpstr>Spas</vt:lpstr>
      <vt:lpstr>Active Exploration </vt:lpstr>
      <vt:lpstr>Thalasso and Thermal/Mineral Springs</vt:lpstr>
      <vt:lpstr>Types of Thermal/Mineral Springs Establishments</vt:lpstr>
      <vt:lpstr>Yoga and Meditation</vt:lpstr>
      <vt:lpstr>Yoga and Meditation</vt:lpstr>
      <vt:lpstr>Spiritual Hospitality and Tourism </vt:lpstr>
      <vt:lpstr>Holistic Tourism </vt:lpstr>
      <vt:lpstr>Medical Tourism</vt:lpstr>
      <vt:lpstr>Comparing Medical Tourism and Wellness Tourism</vt:lpstr>
      <vt:lpstr>Occupational Wellness</vt:lpstr>
      <vt:lpstr>Summary </vt:lpstr>
      <vt:lpstr>Summary </vt:lpstr>
      <vt:lpstr>Summary </vt:lpstr>
      <vt:lpstr>Summary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Bendegul</cp:lastModifiedBy>
  <cp:revision>61</cp:revision>
  <cp:lastPrinted>2020-01-18T13:16:55Z</cp:lastPrinted>
  <dcterms:created xsi:type="dcterms:W3CDTF">2020-01-04T17:26:58Z</dcterms:created>
  <dcterms:modified xsi:type="dcterms:W3CDTF">2022-06-18T23:25:16Z</dcterms:modified>
</cp:coreProperties>
</file>